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57" r:id="rId3"/>
    <p:sldId id="258" r:id="rId4"/>
    <p:sldId id="259" r:id="rId5"/>
    <p:sldId id="260" r:id="rId6"/>
    <p:sldId id="268" r:id="rId7"/>
    <p:sldId id="295" r:id="rId8"/>
    <p:sldId id="261" r:id="rId9"/>
    <p:sldId id="296" r:id="rId10"/>
    <p:sldId id="265" r:id="rId11"/>
    <p:sldId id="297" r:id="rId12"/>
    <p:sldId id="263" r:id="rId13"/>
    <p:sldId id="264" r:id="rId14"/>
    <p:sldId id="298" r:id="rId15"/>
    <p:sldId id="269" r:id="rId16"/>
    <p:sldId id="299" r:id="rId17"/>
    <p:sldId id="270" r:id="rId18"/>
    <p:sldId id="300" r:id="rId19"/>
    <p:sldId id="271" r:id="rId20"/>
    <p:sldId id="267" r:id="rId21"/>
    <p:sldId id="275" r:id="rId22"/>
    <p:sldId id="301" r:id="rId23"/>
    <p:sldId id="274" r:id="rId24"/>
    <p:sldId id="276" r:id="rId25"/>
    <p:sldId id="277" r:id="rId26"/>
    <p:sldId id="262" r:id="rId27"/>
    <p:sldId id="278" r:id="rId28"/>
    <p:sldId id="279" r:id="rId29"/>
    <p:sldId id="280" r:id="rId30"/>
    <p:sldId id="281" r:id="rId31"/>
    <p:sldId id="282" r:id="rId32"/>
    <p:sldId id="283" r:id="rId33"/>
    <p:sldId id="302" r:id="rId34"/>
    <p:sldId id="303" r:id="rId35"/>
    <p:sldId id="304" r:id="rId36"/>
    <p:sldId id="285" r:id="rId37"/>
    <p:sldId id="291" r:id="rId38"/>
    <p:sldId id="286" r:id="rId39"/>
    <p:sldId id="307" r:id="rId40"/>
    <p:sldId id="308" r:id="rId41"/>
    <p:sldId id="292" r:id="rId42"/>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oleObject" Target="Macintosh%20HD:Users:guillermoacunagonzalez:Desktop:MATERIAL%20DE%20TRABAJO%20SETIEMBRE-DICIEMBRE%202018:Consultor&#237;a%20CONAPDIS-IDESPO:Material%20para%20elaboraci&#243;n%20productos:Producto%203%20perfiles:PROCESAMIENTOS%20(10-11-18).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r>
              <a:rPr lang="es-MX" sz="1800" b="1" i="0" baseline="0" dirty="0">
                <a:solidFill>
                  <a:schemeClr val="tx1"/>
                </a:solidFill>
                <a:effectLst/>
                <a:latin typeface="Times New Roman" panose="02020603050405020304" pitchFamily="18" charset="0"/>
                <a:cs typeface="Times New Roman" panose="02020603050405020304" pitchFamily="18" charset="0"/>
              </a:rPr>
              <a:t>Gráfico 1 </a:t>
            </a:r>
            <a:br>
              <a:rPr lang="es-MX" sz="1800" b="1" i="0" baseline="0" dirty="0">
                <a:solidFill>
                  <a:schemeClr val="tx1"/>
                </a:solidFill>
                <a:effectLst/>
                <a:latin typeface="Times New Roman" panose="02020603050405020304" pitchFamily="18" charset="0"/>
                <a:cs typeface="Times New Roman" panose="02020603050405020304" pitchFamily="18" charset="0"/>
              </a:rPr>
            </a:br>
            <a:r>
              <a:rPr lang="es-MX" sz="1800" b="1" i="0" baseline="0" dirty="0">
                <a:solidFill>
                  <a:schemeClr val="tx1"/>
                </a:solidFill>
                <a:effectLst/>
                <a:latin typeface="Times New Roman" panose="02020603050405020304" pitchFamily="18" charset="0"/>
                <a:cs typeface="Times New Roman" panose="02020603050405020304" pitchFamily="18" charset="0"/>
              </a:rPr>
              <a:t>Costa Rica: Años de experiencia de las personas Investigadoras en el campo de discapacidad. 2018</a:t>
            </a:r>
            <a:endParaRPr lang="es-MX" sz="1800" b="1" dirty="0">
              <a:solidFill>
                <a:schemeClr val="tx1"/>
              </a:solidFill>
              <a:effectLst/>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lgn="ctr">
            <a:defRPr lang="es-CR" sz="1200" b="0" i="0" u="none" strike="noStrike" kern="1200" spc="0" baseline="0">
              <a:solidFill>
                <a:schemeClr val="tx1">
                  <a:lumMod val="65000"/>
                  <a:lumOff val="35000"/>
                </a:schemeClr>
              </a:solidFill>
              <a:latin typeface="+mn-lt"/>
              <a:ea typeface="+mn-ea"/>
              <a:cs typeface="+mn-cs"/>
            </a:defRPr>
          </a:pPr>
          <a:endParaRPr lang="es-CR"/>
        </a:p>
      </c:txPr>
    </c:title>
    <c:autoTitleDeleted val="0"/>
    <c:plotArea>
      <c:layout>
        <c:manualLayout>
          <c:layoutTarget val="inner"/>
          <c:xMode val="edge"/>
          <c:yMode val="edge"/>
          <c:x val="0.119529161633362"/>
          <c:y val="0.27189210374826012"/>
          <c:w val="0.83281448261762503"/>
          <c:h val="0.50407190189579598"/>
        </c:manualLayout>
      </c:layout>
      <c:barChart>
        <c:barDir val="col"/>
        <c:grouping val="clustered"/>
        <c:varyColors val="0"/>
        <c:ser>
          <c:idx val="0"/>
          <c:order val="0"/>
          <c:spPr>
            <a:solidFill>
              <a:schemeClr val="accent2"/>
            </a:solidFill>
            <a:ln>
              <a:noFill/>
            </a:ln>
            <a:effectLst/>
          </c:spPr>
          <c:invertIfNegative val="0"/>
          <c:cat>
            <c:strRef>
              <c:f>'P6'!$B$5:$B$8</c:f>
              <c:strCache>
                <c:ptCount val="4"/>
                <c:pt idx="0">
                  <c:v>De 0 a 2 años</c:v>
                </c:pt>
                <c:pt idx="1">
                  <c:v>De 3 a 6 años</c:v>
                </c:pt>
                <c:pt idx="2">
                  <c:v>De 7 a 10 años</c:v>
                </c:pt>
                <c:pt idx="3">
                  <c:v>11 años o más</c:v>
                </c:pt>
              </c:strCache>
            </c:strRef>
          </c:cat>
          <c:val>
            <c:numRef>
              <c:f>'P6'!$C$5:$C$8</c:f>
              <c:numCache>
                <c:formatCode>###0</c:formatCode>
                <c:ptCount val="4"/>
                <c:pt idx="0">
                  <c:v>5</c:v>
                </c:pt>
                <c:pt idx="1">
                  <c:v>6</c:v>
                </c:pt>
                <c:pt idx="2">
                  <c:v>2</c:v>
                </c:pt>
                <c:pt idx="3">
                  <c:v>5</c:v>
                </c:pt>
              </c:numCache>
            </c:numRef>
          </c:val>
          <c:extLst>
            <c:ext xmlns:c16="http://schemas.microsoft.com/office/drawing/2014/chart" uri="{C3380CC4-5D6E-409C-BE32-E72D297353CC}">
              <c16:uniqueId val="{00000000-320A-4499-ACD8-702190ED25ED}"/>
            </c:ext>
          </c:extLst>
        </c:ser>
        <c:dLbls>
          <c:showLegendKey val="0"/>
          <c:showVal val="0"/>
          <c:showCatName val="0"/>
          <c:showSerName val="0"/>
          <c:showPercent val="0"/>
          <c:showBubbleSize val="0"/>
        </c:dLbls>
        <c:gapWidth val="219"/>
        <c:overlap val="-27"/>
        <c:axId val="59057664"/>
        <c:axId val="34811904"/>
      </c:barChart>
      <c:catAx>
        <c:axId val="59057664"/>
        <c:scaling>
          <c:orientation val="minMax"/>
        </c:scaling>
        <c:delete val="0"/>
        <c:axPos val="b"/>
        <c:title>
          <c:tx>
            <c:rich>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s-MX" sz="1400" b="1" i="0" baseline="0" dirty="0">
                    <a:solidFill>
                      <a:schemeClr val="tx1"/>
                    </a:solidFill>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MX" sz="1400" b="1" dirty="0">
                  <a:solidFill>
                    <a:schemeClr val="tx1"/>
                  </a:solidFill>
                  <a:effectLst/>
                  <a:latin typeface="Times New Roman" panose="02020603050405020304" pitchFamily="18" charset="0"/>
                  <a:cs typeface="Times New Roman" panose="02020603050405020304" pitchFamily="18" charset="0"/>
                </a:endParaRPr>
              </a:p>
            </c:rich>
          </c:tx>
          <c:layout>
            <c:manualLayout>
              <c:xMode val="edge"/>
              <c:yMode val="edge"/>
              <c:x val="0.11943839986870555"/>
              <c:y val="0.90012586892745505"/>
            </c:manualLayout>
          </c:layout>
          <c:overlay val="0"/>
          <c:spPr>
            <a:noFill/>
            <a:ln>
              <a:noFill/>
            </a:ln>
            <a:effectLst/>
          </c:spPr>
          <c:txPr>
            <a:bodyPr rot="0" spcFirstLastPara="1" vertOverflow="ellipsis" vert="horz" wrap="square" anchor="ctr" anchorCtr="1"/>
            <a:lstStyle/>
            <a:p>
              <a:pPr algn="ctr">
                <a:defRPr lang="es-CR" sz="105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s-CR"/>
            </a:p>
          </c:txPr>
        </c:title>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crossAx val="34811904"/>
        <c:crosses val="autoZero"/>
        <c:auto val="1"/>
        <c:lblAlgn val="ctr"/>
        <c:lblOffset val="100"/>
        <c:noMultiLvlLbl val="0"/>
      </c:catAx>
      <c:valAx>
        <c:axId val="34811904"/>
        <c:scaling>
          <c:orientation val="minMax"/>
        </c:scaling>
        <c:delete val="0"/>
        <c:axPos val="l"/>
        <c:majorGridlines>
          <c:spPr>
            <a:ln w="9525"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s-MX" sz="1600" b="1">
                    <a:solidFill>
                      <a:schemeClr val="tx1"/>
                    </a:solidFill>
                    <a:latin typeface="Times New Roman" panose="02020603050405020304" pitchFamily="18" charset="0"/>
                    <a:cs typeface="Times New Roman" panose="02020603050405020304" pitchFamily="18" charset="0"/>
                  </a:rPr>
                  <a:t>Número de persoans Investigadoras</a:t>
                </a:r>
              </a:p>
            </c:rich>
          </c:tx>
          <c:layout>
            <c:manualLayout>
              <c:xMode val="edge"/>
              <c:yMode val="edge"/>
              <c:x val="2.2516458299980082E-2"/>
              <c:y val="0.33038469876456233"/>
            </c:manualLayout>
          </c:layout>
          <c:overlay val="0"/>
          <c:spPr>
            <a:noFill/>
            <a:ln>
              <a:noFill/>
            </a:ln>
            <a:effectLst/>
          </c:spPr>
          <c:txPr>
            <a:bodyPr rot="-5400000" spcFirstLastPara="1" vertOverflow="ellipsis" vert="horz" wrap="square" anchor="ctr" anchorCtr="1"/>
            <a:lstStyle/>
            <a:p>
              <a:pPr>
                <a:defRPr lang="es-CR" sz="16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s-CR"/>
            </a:p>
          </c:txPr>
        </c:title>
        <c:numFmt formatCode="###0"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es-CR" sz="900" b="0" i="0" u="none" strike="noStrike" kern="1200" baseline="0">
                <a:solidFill>
                  <a:schemeClr val="tx1">
                    <a:lumMod val="65000"/>
                    <a:lumOff val="35000"/>
                  </a:schemeClr>
                </a:solidFill>
                <a:latin typeface="+mn-lt"/>
                <a:ea typeface="+mn-ea"/>
                <a:cs typeface="+mn-cs"/>
              </a:defRPr>
            </a:pPr>
            <a:endParaRPr lang="es-CR"/>
          </a:p>
        </c:txPr>
        <c:crossAx val="5905766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prstDash val="solid"/>
      <a:round/>
    </a:ln>
    <a:effectLst/>
  </c:spPr>
  <c:txPr>
    <a:bodyPr/>
    <a:lstStyle/>
    <a:p>
      <a:pPr>
        <a:defRPr/>
      </a:pPr>
      <a:endParaRPr lang="es-C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ata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ata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ata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ata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svg"/><Relationship Id="rId1" Type="http://schemas.openxmlformats.org/officeDocument/2006/relationships/image" Target="../media/image4.png"/><Relationship Id="rId4" Type="http://schemas.openxmlformats.org/officeDocument/2006/relationships/image" Target="../media/image7.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diagrams/_rels/drawing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4" Type="http://schemas.openxmlformats.org/officeDocument/2006/relationships/image" Target="../media/image30.svg"/></Relationships>
</file>

<file path=ppt/diagrams/_rels/drawing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3CF701-1508-4D0D-B1C0-E58F9B89DD97}" type="doc">
      <dgm:prSet loTypeId="urn:microsoft.com/office/officeart/2018/5/layout/IconLeaf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A5CDA5A5-6590-47ED-85EE-B6F6F4F76343}">
      <dgm:prSet/>
      <dgm:spPr/>
      <dgm:t>
        <a:bodyPr/>
        <a:lstStyle/>
        <a:p>
          <a:pPr>
            <a:defRPr cap="all"/>
          </a:pPr>
          <a:r>
            <a:rPr lang="es-CR" b="1" dirty="0">
              <a:solidFill>
                <a:schemeClr val="tx1"/>
              </a:solidFill>
            </a:rPr>
            <a:t>Enfoque de Investigación Inclusiva.</a:t>
          </a:r>
          <a:endParaRPr lang="en-US" b="1" dirty="0">
            <a:solidFill>
              <a:schemeClr val="tx1"/>
            </a:solidFill>
          </a:endParaRPr>
        </a:p>
      </dgm:t>
    </dgm:pt>
    <dgm:pt modelId="{C9C6FBF6-82A2-42C0-AA75-4AA3188DF204}" type="parTrans" cxnId="{CD02DDD2-1AD7-4DBC-9C15-0D7406723514}">
      <dgm:prSet/>
      <dgm:spPr/>
      <dgm:t>
        <a:bodyPr/>
        <a:lstStyle/>
        <a:p>
          <a:endParaRPr lang="en-US"/>
        </a:p>
      </dgm:t>
    </dgm:pt>
    <dgm:pt modelId="{299BF9D0-0A99-4D27-A317-AA6F720FE8D9}" type="sibTrans" cxnId="{CD02DDD2-1AD7-4DBC-9C15-0D7406723514}">
      <dgm:prSet/>
      <dgm:spPr/>
      <dgm:t>
        <a:bodyPr/>
        <a:lstStyle/>
        <a:p>
          <a:endParaRPr lang="en-US"/>
        </a:p>
      </dgm:t>
    </dgm:pt>
    <dgm:pt modelId="{C40C8B08-FD2A-4CEE-A7C7-35EAB1729F4C}">
      <dgm:prSet/>
      <dgm:spPr/>
      <dgm:t>
        <a:bodyPr/>
        <a:lstStyle/>
        <a:p>
          <a:pPr>
            <a:defRPr cap="all"/>
          </a:pPr>
          <a:r>
            <a:rPr lang="es-CR" b="1" dirty="0">
              <a:solidFill>
                <a:schemeClr val="tx1"/>
              </a:solidFill>
            </a:rPr>
            <a:t>Inter y Transdisciplinariedad. </a:t>
          </a:r>
          <a:endParaRPr lang="en-US" b="1" dirty="0">
            <a:solidFill>
              <a:schemeClr val="tx1"/>
            </a:solidFill>
          </a:endParaRPr>
        </a:p>
      </dgm:t>
    </dgm:pt>
    <dgm:pt modelId="{147C3850-7615-41C5-9C7F-AD0C9162D771}" type="parTrans" cxnId="{E2499D10-6BCE-4587-B65E-4A11F50F0271}">
      <dgm:prSet/>
      <dgm:spPr/>
      <dgm:t>
        <a:bodyPr/>
        <a:lstStyle/>
        <a:p>
          <a:endParaRPr lang="en-US"/>
        </a:p>
      </dgm:t>
    </dgm:pt>
    <dgm:pt modelId="{0B432272-C5E0-45AB-85A2-0374A4D8F047}" type="sibTrans" cxnId="{E2499D10-6BCE-4587-B65E-4A11F50F0271}">
      <dgm:prSet/>
      <dgm:spPr/>
      <dgm:t>
        <a:bodyPr/>
        <a:lstStyle/>
        <a:p>
          <a:endParaRPr lang="en-US"/>
        </a:p>
      </dgm:t>
    </dgm:pt>
    <dgm:pt modelId="{2B9A653D-7C88-4871-91BC-03FA15A22DDB}" type="pres">
      <dgm:prSet presAssocID="{CB3CF701-1508-4D0D-B1C0-E58F9B89DD97}" presName="root" presStyleCnt="0">
        <dgm:presLayoutVars>
          <dgm:dir/>
          <dgm:resizeHandles val="exact"/>
        </dgm:presLayoutVars>
      </dgm:prSet>
      <dgm:spPr/>
    </dgm:pt>
    <dgm:pt modelId="{AEEEA834-7E12-4373-9741-BA1D4886FD3C}" type="pres">
      <dgm:prSet presAssocID="{A5CDA5A5-6590-47ED-85EE-B6F6F4F76343}" presName="compNode" presStyleCnt="0"/>
      <dgm:spPr/>
    </dgm:pt>
    <dgm:pt modelId="{5793203A-0218-46FF-A09E-AC7B7B267C44}" type="pres">
      <dgm:prSet presAssocID="{A5CDA5A5-6590-47ED-85EE-B6F6F4F76343}" presName="iconBgRect" presStyleLbl="bgShp" presStyleIdx="0" presStyleCnt="2"/>
      <dgm:spPr>
        <a:prstGeom prst="round2DiagRect">
          <a:avLst>
            <a:gd name="adj1" fmla="val 29727"/>
            <a:gd name="adj2" fmla="val 0"/>
          </a:avLst>
        </a:prstGeom>
      </dgm:spPr>
    </dgm:pt>
    <dgm:pt modelId="{7614CAA8-5E38-4521-BB5B-47E59C3268AB}" type="pres">
      <dgm:prSet presAssocID="{A5CDA5A5-6590-47ED-85EE-B6F6F4F7634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cceso universal"/>
        </a:ext>
      </dgm:extLst>
    </dgm:pt>
    <dgm:pt modelId="{1D68CEF9-08A7-416C-A2B9-E489C7241B2D}" type="pres">
      <dgm:prSet presAssocID="{A5CDA5A5-6590-47ED-85EE-B6F6F4F76343}" presName="spaceRect" presStyleCnt="0"/>
      <dgm:spPr/>
    </dgm:pt>
    <dgm:pt modelId="{E11F9227-C33D-4E4E-96BF-5F4E84727C0F}" type="pres">
      <dgm:prSet presAssocID="{A5CDA5A5-6590-47ED-85EE-B6F6F4F76343}" presName="textRect" presStyleLbl="revTx" presStyleIdx="0" presStyleCnt="2">
        <dgm:presLayoutVars>
          <dgm:chMax val="1"/>
          <dgm:chPref val="1"/>
        </dgm:presLayoutVars>
      </dgm:prSet>
      <dgm:spPr/>
    </dgm:pt>
    <dgm:pt modelId="{C7CB4CC5-D722-49CA-8D28-10701FDC4AF8}" type="pres">
      <dgm:prSet presAssocID="{299BF9D0-0A99-4D27-A317-AA6F720FE8D9}" presName="sibTrans" presStyleCnt="0"/>
      <dgm:spPr/>
    </dgm:pt>
    <dgm:pt modelId="{BEC9D901-11F1-459F-B198-397EA98F7E47}" type="pres">
      <dgm:prSet presAssocID="{C40C8B08-FD2A-4CEE-A7C7-35EAB1729F4C}" presName="compNode" presStyleCnt="0"/>
      <dgm:spPr/>
    </dgm:pt>
    <dgm:pt modelId="{C6C78E7A-5AD4-4F37-8B48-B80AC822DEE5}" type="pres">
      <dgm:prSet presAssocID="{C40C8B08-FD2A-4CEE-A7C7-35EAB1729F4C}" presName="iconBgRect" presStyleLbl="bgShp" presStyleIdx="1" presStyleCnt="2"/>
      <dgm:spPr>
        <a:prstGeom prst="round2DiagRect">
          <a:avLst>
            <a:gd name="adj1" fmla="val 29727"/>
            <a:gd name="adj2" fmla="val 0"/>
          </a:avLst>
        </a:prstGeom>
      </dgm:spPr>
    </dgm:pt>
    <dgm:pt modelId="{D668ECE1-ED05-41A8-877B-366FEC53D08A}" type="pres">
      <dgm:prSet presAssocID="{C40C8B08-FD2A-4CEE-A7C7-35EAB1729F4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Libros"/>
        </a:ext>
      </dgm:extLst>
    </dgm:pt>
    <dgm:pt modelId="{DB34FBC7-6492-4D67-BBA7-0BE974E91049}" type="pres">
      <dgm:prSet presAssocID="{C40C8B08-FD2A-4CEE-A7C7-35EAB1729F4C}" presName="spaceRect" presStyleCnt="0"/>
      <dgm:spPr/>
    </dgm:pt>
    <dgm:pt modelId="{031DCCCC-386A-4D11-9F30-6D9C071BAD47}" type="pres">
      <dgm:prSet presAssocID="{C40C8B08-FD2A-4CEE-A7C7-35EAB1729F4C}" presName="textRect" presStyleLbl="revTx" presStyleIdx="1" presStyleCnt="2">
        <dgm:presLayoutVars>
          <dgm:chMax val="1"/>
          <dgm:chPref val="1"/>
        </dgm:presLayoutVars>
      </dgm:prSet>
      <dgm:spPr/>
    </dgm:pt>
  </dgm:ptLst>
  <dgm:cxnLst>
    <dgm:cxn modelId="{E2499D10-6BCE-4587-B65E-4A11F50F0271}" srcId="{CB3CF701-1508-4D0D-B1C0-E58F9B89DD97}" destId="{C40C8B08-FD2A-4CEE-A7C7-35EAB1729F4C}" srcOrd="1" destOrd="0" parTransId="{147C3850-7615-41C5-9C7F-AD0C9162D771}" sibTransId="{0B432272-C5E0-45AB-85A2-0374A4D8F047}"/>
    <dgm:cxn modelId="{8021125B-281E-41C4-8065-D0C5C4EE873D}" type="presOf" srcId="{C40C8B08-FD2A-4CEE-A7C7-35EAB1729F4C}" destId="{031DCCCC-386A-4D11-9F30-6D9C071BAD47}" srcOrd="0" destOrd="0" presId="urn:microsoft.com/office/officeart/2018/5/layout/IconLeafLabelList"/>
    <dgm:cxn modelId="{270F1E7B-1B9D-4E72-BDDF-AEAE9159E620}" type="presOf" srcId="{CB3CF701-1508-4D0D-B1C0-E58F9B89DD97}" destId="{2B9A653D-7C88-4871-91BC-03FA15A22DDB}" srcOrd="0" destOrd="0" presId="urn:microsoft.com/office/officeart/2018/5/layout/IconLeafLabelList"/>
    <dgm:cxn modelId="{CD02DDD2-1AD7-4DBC-9C15-0D7406723514}" srcId="{CB3CF701-1508-4D0D-B1C0-E58F9B89DD97}" destId="{A5CDA5A5-6590-47ED-85EE-B6F6F4F76343}" srcOrd="0" destOrd="0" parTransId="{C9C6FBF6-82A2-42C0-AA75-4AA3188DF204}" sibTransId="{299BF9D0-0A99-4D27-A317-AA6F720FE8D9}"/>
    <dgm:cxn modelId="{F56C13F5-3246-4DBA-A8E0-E64112BCE8BF}" type="presOf" srcId="{A5CDA5A5-6590-47ED-85EE-B6F6F4F76343}" destId="{E11F9227-C33D-4E4E-96BF-5F4E84727C0F}" srcOrd="0" destOrd="0" presId="urn:microsoft.com/office/officeart/2018/5/layout/IconLeafLabelList"/>
    <dgm:cxn modelId="{7CBDD0A6-24C2-4D7D-97CC-E251151997AE}" type="presParOf" srcId="{2B9A653D-7C88-4871-91BC-03FA15A22DDB}" destId="{AEEEA834-7E12-4373-9741-BA1D4886FD3C}" srcOrd="0" destOrd="0" presId="urn:microsoft.com/office/officeart/2018/5/layout/IconLeafLabelList"/>
    <dgm:cxn modelId="{03E7E5F6-0E00-46A2-8564-592EC437478D}" type="presParOf" srcId="{AEEEA834-7E12-4373-9741-BA1D4886FD3C}" destId="{5793203A-0218-46FF-A09E-AC7B7B267C44}" srcOrd="0" destOrd="0" presId="urn:microsoft.com/office/officeart/2018/5/layout/IconLeafLabelList"/>
    <dgm:cxn modelId="{122118A5-D9F6-4927-8634-1122519E5255}" type="presParOf" srcId="{AEEEA834-7E12-4373-9741-BA1D4886FD3C}" destId="{7614CAA8-5E38-4521-BB5B-47E59C3268AB}" srcOrd="1" destOrd="0" presId="urn:microsoft.com/office/officeart/2018/5/layout/IconLeafLabelList"/>
    <dgm:cxn modelId="{EC9A19FA-E4D3-4A25-AA12-98724C31F98F}" type="presParOf" srcId="{AEEEA834-7E12-4373-9741-BA1D4886FD3C}" destId="{1D68CEF9-08A7-416C-A2B9-E489C7241B2D}" srcOrd="2" destOrd="0" presId="urn:microsoft.com/office/officeart/2018/5/layout/IconLeafLabelList"/>
    <dgm:cxn modelId="{146CD2DD-764E-4BF0-9244-CCC87D48BEFD}" type="presParOf" srcId="{AEEEA834-7E12-4373-9741-BA1D4886FD3C}" destId="{E11F9227-C33D-4E4E-96BF-5F4E84727C0F}" srcOrd="3" destOrd="0" presId="urn:microsoft.com/office/officeart/2018/5/layout/IconLeafLabelList"/>
    <dgm:cxn modelId="{3812CF6B-2891-468F-B3B9-A6B39175AE1F}" type="presParOf" srcId="{2B9A653D-7C88-4871-91BC-03FA15A22DDB}" destId="{C7CB4CC5-D722-49CA-8D28-10701FDC4AF8}" srcOrd="1" destOrd="0" presId="urn:microsoft.com/office/officeart/2018/5/layout/IconLeafLabelList"/>
    <dgm:cxn modelId="{A0177286-306D-4171-9196-8234121990B0}" type="presParOf" srcId="{2B9A653D-7C88-4871-91BC-03FA15A22DDB}" destId="{BEC9D901-11F1-459F-B198-397EA98F7E47}" srcOrd="2" destOrd="0" presId="urn:microsoft.com/office/officeart/2018/5/layout/IconLeafLabelList"/>
    <dgm:cxn modelId="{A115DE7A-FC39-4852-A108-C95F00421D74}" type="presParOf" srcId="{BEC9D901-11F1-459F-B198-397EA98F7E47}" destId="{C6C78E7A-5AD4-4F37-8B48-B80AC822DEE5}" srcOrd="0" destOrd="0" presId="urn:microsoft.com/office/officeart/2018/5/layout/IconLeafLabelList"/>
    <dgm:cxn modelId="{974C7904-E4B3-4250-8C81-B3D68932F153}" type="presParOf" srcId="{BEC9D901-11F1-459F-B198-397EA98F7E47}" destId="{D668ECE1-ED05-41A8-877B-366FEC53D08A}" srcOrd="1" destOrd="0" presId="urn:microsoft.com/office/officeart/2018/5/layout/IconLeafLabelList"/>
    <dgm:cxn modelId="{ED5B4466-9F65-42F3-9DA1-7F74B15528E3}" type="presParOf" srcId="{BEC9D901-11F1-459F-B198-397EA98F7E47}" destId="{DB34FBC7-6492-4D67-BBA7-0BE974E91049}" srcOrd="2" destOrd="0" presId="urn:microsoft.com/office/officeart/2018/5/layout/IconLeafLabelList"/>
    <dgm:cxn modelId="{1579D684-C445-499F-8BDF-DB667FB0A026}" type="presParOf" srcId="{BEC9D901-11F1-459F-B198-397EA98F7E47}" destId="{031DCCCC-386A-4D11-9F30-6D9C071BAD47}"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6A32CD-C0C2-408E-AC9D-C540356FD920}"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50E4E8E2-3AB3-4C64-BC4D-49277A88E2D0}">
      <dgm:prSet/>
      <dgm:spPr/>
      <dgm:t>
        <a:bodyPr/>
        <a:lstStyle/>
        <a:p>
          <a:r>
            <a:rPr lang="es-MX">
              <a:latin typeface="Times New Roman" panose="02020603050405020304" pitchFamily="18" charset="0"/>
              <a:cs typeface="Times New Roman" panose="02020603050405020304" pitchFamily="18" charset="0"/>
            </a:rPr>
            <a:t>Inclusión, integración y diversidad.</a:t>
          </a:r>
          <a:endParaRPr lang="en-US">
            <a:latin typeface="Times New Roman" panose="02020603050405020304" pitchFamily="18" charset="0"/>
            <a:cs typeface="Times New Roman" panose="02020603050405020304" pitchFamily="18" charset="0"/>
          </a:endParaRPr>
        </a:p>
      </dgm:t>
    </dgm:pt>
    <dgm:pt modelId="{A469B6C7-BF28-4A5A-8C3F-1406857361AF}" type="par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AAF64722-990F-494E-9381-8D9B9E6B94B5}" type="sibTrans" cxnId="{49605C72-D406-4970-8E9E-AE5B26570FE3}">
      <dgm:prSet/>
      <dgm:spPr/>
      <dgm:t>
        <a:bodyPr/>
        <a:lstStyle/>
        <a:p>
          <a:endParaRPr lang="en-US">
            <a:latin typeface="Times New Roman" panose="02020603050405020304" pitchFamily="18" charset="0"/>
            <a:cs typeface="Times New Roman" panose="02020603050405020304" pitchFamily="18" charset="0"/>
          </a:endParaRPr>
        </a:p>
      </dgm:t>
    </dgm:pt>
    <dgm:pt modelId="{30C754DB-FEA8-4242-A45F-85E6EC363D94}">
      <dgm:prSet/>
      <dgm:spPr/>
      <dgm:t>
        <a:bodyPr/>
        <a:lstStyle/>
        <a:p>
          <a:r>
            <a:rPr lang="es-MX">
              <a:latin typeface="Times New Roman" panose="02020603050405020304" pitchFamily="18" charset="0"/>
              <a:cs typeface="Times New Roman" panose="02020603050405020304" pitchFamily="18" charset="0"/>
            </a:rPr>
            <a:t>Salud, violencia y subjetividades.</a:t>
          </a:r>
          <a:endParaRPr lang="en-US">
            <a:latin typeface="Times New Roman" panose="02020603050405020304" pitchFamily="18" charset="0"/>
            <a:cs typeface="Times New Roman" panose="02020603050405020304" pitchFamily="18" charset="0"/>
          </a:endParaRPr>
        </a:p>
      </dgm:t>
    </dgm:pt>
    <dgm:pt modelId="{C6835E0A-FC7D-4940-BAC5-2B5DEA0A1E64}" type="par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DE3F3055-6E19-483E-916A-116990A32FCB}" type="sibTrans" cxnId="{A8E651F0-050E-45C9-AA33-A3A8D4ABBB44}">
      <dgm:prSet/>
      <dgm:spPr/>
      <dgm:t>
        <a:bodyPr/>
        <a:lstStyle/>
        <a:p>
          <a:endParaRPr lang="en-US">
            <a:latin typeface="Times New Roman" panose="02020603050405020304" pitchFamily="18" charset="0"/>
            <a:cs typeface="Times New Roman" panose="02020603050405020304" pitchFamily="18" charset="0"/>
          </a:endParaRPr>
        </a:p>
      </dgm:t>
    </dgm:pt>
    <dgm:pt modelId="{2B5E21EA-7E09-44C1-BD71-94AD40BEAF9E}">
      <dgm:prSet/>
      <dgm:spPr/>
      <dgm:t>
        <a:bodyPr/>
        <a:lstStyle/>
        <a:p>
          <a:r>
            <a:rPr lang="es-MX">
              <a:latin typeface="Times New Roman" panose="02020603050405020304" pitchFamily="18" charset="0"/>
              <a:cs typeface="Times New Roman" panose="02020603050405020304" pitchFamily="18" charset="0"/>
            </a:rPr>
            <a:t>Accesibilidad.</a:t>
          </a:r>
          <a:endParaRPr lang="en-US">
            <a:latin typeface="Times New Roman" panose="02020603050405020304" pitchFamily="18" charset="0"/>
            <a:cs typeface="Times New Roman" panose="02020603050405020304" pitchFamily="18" charset="0"/>
          </a:endParaRPr>
        </a:p>
      </dgm:t>
    </dgm:pt>
    <dgm:pt modelId="{3F6B221E-1760-44D2-8E63-C369D5B071B3}" type="par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39D80DAC-7DA9-45FE-BDEF-69EF555B272C}" type="sibTrans" cxnId="{20CFFA88-A3CE-45B3-A060-56690ABC6002}">
      <dgm:prSet/>
      <dgm:spPr/>
      <dgm:t>
        <a:bodyPr/>
        <a:lstStyle/>
        <a:p>
          <a:endParaRPr lang="en-US">
            <a:latin typeface="Times New Roman" panose="02020603050405020304" pitchFamily="18" charset="0"/>
            <a:cs typeface="Times New Roman" panose="02020603050405020304" pitchFamily="18" charset="0"/>
          </a:endParaRPr>
        </a:p>
      </dgm:t>
    </dgm:pt>
    <dgm:pt modelId="{8C6ABB09-5140-4110-8F1C-F51922C75D40}">
      <dgm:prSet/>
      <dgm:spPr/>
      <dgm:t>
        <a:bodyPr/>
        <a:lstStyle/>
        <a:p>
          <a:r>
            <a:rPr lang="es-MX">
              <a:latin typeface="Times New Roman" panose="02020603050405020304" pitchFamily="18" charset="0"/>
              <a:cs typeface="Times New Roman" panose="02020603050405020304" pitchFamily="18" charset="0"/>
            </a:rPr>
            <a:t>Imaginarios y discursos sociales.</a:t>
          </a:r>
          <a:endParaRPr lang="en-US">
            <a:latin typeface="Times New Roman" panose="02020603050405020304" pitchFamily="18" charset="0"/>
            <a:cs typeface="Times New Roman" panose="02020603050405020304" pitchFamily="18" charset="0"/>
          </a:endParaRPr>
        </a:p>
      </dgm:t>
    </dgm:pt>
    <dgm:pt modelId="{1094351C-5C4C-40B1-9772-2B0AF37D03BB}" type="par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E98DDBCC-8EE9-4A20-962F-81B1657D9B35}" type="sibTrans" cxnId="{052703FC-74DD-401F-9723-F73128EB3C07}">
      <dgm:prSet/>
      <dgm:spPr/>
      <dgm:t>
        <a:bodyPr/>
        <a:lstStyle/>
        <a:p>
          <a:endParaRPr lang="en-US">
            <a:latin typeface="Times New Roman" panose="02020603050405020304" pitchFamily="18" charset="0"/>
            <a:cs typeface="Times New Roman" panose="02020603050405020304" pitchFamily="18" charset="0"/>
          </a:endParaRPr>
        </a:p>
      </dgm:t>
    </dgm:pt>
    <dgm:pt modelId="{32BDB290-FB8A-44B4-B565-21EE9838E3C3}">
      <dgm:prSet/>
      <dgm:spPr/>
      <dgm:t>
        <a:bodyPr/>
        <a:lstStyle/>
        <a:p>
          <a:r>
            <a:rPr lang="es-MX">
              <a:latin typeface="Times New Roman" panose="02020603050405020304" pitchFamily="18" charset="0"/>
              <a:cs typeface="Times New Roman" panose="02020603050405020304" pitchFamily="18" charset="0"/>
            </a:rPr>
            <a:t>Economía, mercado laboral y emprendimientos.</a:t>
          </a:r>
          <a:endParaRPr lang="en-US">
            <a:latin typeface="Times New Roman" panose="02020603050405020304" pitchFamily="18" charset="0"/>
            <a:cs typeface="Times New Roman" panose="02020603050405020304" pitchFamily="18" charset="0"/>
          </a:endParaRPr>
        </a:p>
      </dgm:t>
    </dgm:pt>
    <dgm:pt modelId="{749C59EE-172E-4D32-8B4B-1F1DE525E530}" type="par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2FF1ACEF-71B2-4C9F-BD19-0FA60BCB7013}" type="sibTrans" cxnId="{BE9B2341-1805-4AE4-8812-D1D0C46855C0}">
      <dgm:prSet/>
      <dgm:spPr/>
      <dgm:t>
        <a:bodyPr/>
        <a:lstStyle/>
        <a:p>
          <a:endParaRPr lang="en-US">
            <a:latin typeface="Times New Roman" panose="02020603050405020304" pitchFamily="18" charset="0"/>
            <a:cs typeface="Times New Roman" panose="02020603050405020304" pitchFamily="18" charset="0"/>
          </a:endParaRPr>
        </a:p>
      </dgm:t>
    </dgm:pt>
    <dgm:pt modelId="{B155540B-5157-469B-83FA-3BA47BC70D7A}">
      <dgm:prSet/>
      <dgm:spPr/>
      <dgm:t>
        <a:bodyPr/>
        <a:lstStyle/>
        <a:p>
          <a:r>
            <a:rPr lang="es-MX">
              <a:latin typeface="Times New Roman" panose="02020603050405020304" pitchFamily="18" charset="0"/>
              <a:cs typeface="Times New Roman" panose="02020603050405020304" pitchFamily="18" charset="0"/>
            </a:rPr>
            <a:t>Educación.</a:t>
          </a:r>
          <a:endParaRPr lang="en-US">
            <a:latin typeface="Times New Roman" panose="02020603050405020304" pitchFamily="18" charset="0"/>
            <a:cs typeface="Times New Roman" panose="02020603050405020304" pitchFamily="18" charset="0"/>
          </a:endParaRPr>
        </a:p>
      </dgm:t>
    </dgm:pt>
    <dgm:pt modelId="{CE55C6B6-ABC9-49FA-B7FD-92C28C3B3E72}" type="par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31CE72F3-F0A8-47EB-889C-6D1F1D7848CD}" type="sibTrans" cxnId="{66535F64-22AD-4DB4-A7E7-E94762142A61}">
      <dgm:prSet/>
      <dgm:spPr/>
      <dgm:t>
        <a:bodyPr/>
        <a:lstStyle/>
        <a:p>
          <a:endParaRPr lang="en-US">
            <a:latin typeface="Times New Roman" panose="02020603050405020304" pitchFamily="18" charset="0"/>
            <a:cs typeface="Times New Roman" panose="02020603050405020304" pitchFamily="18" charset="0"/>
          </a:endParaRPr>
        </a:p>
      </dgm:t>
    </dgm:pt>
    <dgm:pt modelId="{91DD5025-AB65-4590-A33C-150F91BA577F}">
      <dgm:prSet/>
      <dgm:spPr/>
      <dgm:t>
        <a:bodyPr/>
        <a:lstStyle/>
        <a:p>
          <a:r>
            <a:rPr lang="es-MX">
              <a:latin typeface="Times New Roman" panose="02020603050405020304" pitchFamily="18" charset="0"/>
              <a:cs typeface="Times New Roman" panose="02020603050405020304" pitchFamily="18" charset="0"/>
            </a:rPr>
            <a:t>Redes familiares, apoyo.</a:t>
          </a:r>
          <a:endParaRPr lang="en-US">
            <a:latin typeface="Times New Roman" panose="02020603050405020304" pitchFamily="18" charset="0"/>
            <a:cs typeface="Times New Roman" panose="02020603050405020304" pitchFamily="18" charset="0"/>
          </a:endParaRPr>
        </a:p>
      </dgm:t>
    </dgm:pt>
    <dgm:pt modelId="{0ED8CF81-5A2B-47BC-B6AF-860B3CB286CD}" type="par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EC9EE21D-8292-47D2-982F-E70D2ECDB027}" type="sibTrans" cxnId="{F311183E-7B2A-4814-A4F0-2525F160C347}">
      <dgm:prSet/>
      <dgm:spPr/>
      <dgm:t>
        <a:bodyPr/>
        <a:lstStyle/>
        <a:p>
          <a:endParaRPr lang="en-US">
            <a:latin typeface="Times New Roman" panose="02020603050405020304" pitchFamily="18" charset="0"/>
            <a:cs typeface="Times New Roman" panose="02020603050405020304" pitchFamily="18" charset="0"/>
          </a:endParaRPr>
        </a:p>
      </dgm:t>
    </dgm:pt>
    <dgm:pt modelId="{FBFAC414-43FB-4009-9220-F97E8FB87A5C}">
      <dgm:prSet/>
      <dgm:spPr/>
      <dgm:t>
        <a:bodyPr/>
        <a:lstStyle/>
        <a:p>
          <a:r>
            <a:rPr lang="es-MX">
              <a:latin typeface="Times New Roman" panose="02020603050405020304" pitchFamily="18" charset="0"/>
              <a:cs typeface="Times New Roman" panose="02020603050405020304" pitchFamily="18" charset="0"/>
            </a:rPr>
            <a:t>Desempeño institucional.</a:t>
          </a:r>
          <a:endParaRPr lang="en-US">
            <a:latin typeface="Times New Roman" panose="02020603050405020304" pitchFamily="18" charset="0"/>
            <a:cs typeface="Times New Roman" panose="02020603050405020304" pitchFamily="18" charset="0"/>
          </a:endParaRPr>
        </a:p>
      </dgm:t>
    </dgm:pt>
    <dgm:pt modelId="{E2D86EFE-9201-4422-B0F3-C80BA5452408}" type="par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0976B33D-4DD6-4120-905B-279FA1C94164}" type="sibTrans" cxnId="{F6891736-E1AF-4A87-9600-7B2E934D41E4}">
      <dgm:prSet/>
      <dgm:spPr/>
      <dgm:t>
        <a:bodyPr/>
        <a:lstStyle/>
        <a:p>
          <a:endParaRPr lang="en-US">
            <a:latin typeface="Times New Roman" panose="02020603050405020304" pitchFamily="18" charset="0"/>
            <a:cs typeface="Times New Roman" panose="02020603050405020304" pitchFamily="18" charset="0"/>
          </a:endParaRPr>
        </a:p>
      </dgm:t>
    </dgm:pt>
    <dgm:pt modelId="{4153C13D-7C58-46CF-BC00-4BF41607E8E0}">
      <dgm:prSet/>
      <dgm:spPr/>
      <dgm:t>
        <a:bodyPr/>
        <a:lstStyle/>
        <a:p>
          <a:r>
            <a:rPr lang="es-MX">
              <a:latin typeface="Times New Roman" panose="02020603050405020304" pitchFamily="18" charset="0"/>
              <a:cs typeface="Times New Roman" panose="02020603050405020304" pitchFamily="18" charset="0"/>
            </a:rPr>
            <a:t>Organización política, participación, autonomía.</a:t>
          </a:r>
          <a:endParaRPr lang="en-US">
            <a:latin typeface="Times New Roman" panose="02020603050405020304" pitchFamily="18" charset="0"/>
            <a:cs typeface="Times New Roman" panose="02020603050405020304" pitchFamily="18" charset="0"/>
          </a:endParaRPr>
        </a:p>
      </dgm:t>
    </dgm:pt>
    <dgm:pt modelId="{A61D8A7D-5DB3-46A1-AA7A-7CB3CEF57018}" type="par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EBA7EEC0-FF90-4E06-B31B-B14D2CBAE098}" type="sibTrans" cxnId="{E9D4988C-6E5F-43C1-B156-81D25F505473}">
      <dgm:prSet/>
      <dgm:spPr/>
      <dgm:t>
        <a:bodyPr/>
        <a:lstStyle/>
        <a:p>
          <a:endParaRPr lang="en-US">
            <a:latin typeface="Times New Roman" panose="02020603050405020304" pitchFamily="18" charset="0"/>
            <a:cs typeface="Times New Roman" panose="02020603050405020304" pitchFamily="18" charset="0"/>
          </a:endParaRPr>
        </a:p>
      </dgm:t>
    </dgm:pt>
    <dgm:pt modelId="{D882575B-16CF-4151-B660-0EE048D9957D}" type="pres">
      <dgm:prSet presAssocID="{1A6A32CD-C0C2-408E-AC9D-C540356FD920}" presName="vert0" presStyleCnt="0">
        <dgm:presLayoutVars>
          <dgm:dir/>
          <dgm:animOne val="branch"/>
          <dgm:animLvl val="lvl"/>
        </dgm:presLayoutVars>
      </dgm:prSet>
      <dgm:spPr/>
    </dgm:pt>
    <dgm:pt modelId="{F53248BB-6726-4B34-8846-E3F33E1E3C38}" type="pres">
      <dgm:prSet presAssocID="{50E4E8E2-3AB3-4C64-BC4D-49277A88E2D0}" presName="thickLine" presStyleLbl="alignNode1" presStyleIdx="0" presStyleCnt="9"/>
      <dgm:spPr/>
    </dgm:pt>
    <dgm:pt modelId="{1ED8F7FD-F3BB-454D-B8C6-3440BF85586D}" type="pres">
      <dgm:prSet presAssocID="{50E4E8E2-3AB3-4C64-BC4D-49277A88E2D0}" presName="horz1" presStyleCnt="0"/>
      <dgm:spPr/>
    </dgm:pt>
    <dgm:pt modelId="{1BA66FF9-FAEE-471F-9B26-096D213A1CC6}" type="pres">
      <dgm:prSet presAssocID="{50E4E8E2-3AB3-4C64-BC4D-49277A88E2D0}" presName="tx1" presStyleLbl="revTx" presStyleIdx="0" presStyleCnt="9"/>
      <dgm:spPr/>
    </dgm:pt>
    <dgm:pt modelId="{9ACE1223-F024-45B6-B19C-4573526FA4D8}" type="pres">
      <dgm:prSet presAssocID="{50E4E8E2-3AB3-4C64-BC4D-49277A88E2D0}" presName="vert1" presStyleCnt="0"/>
      <dgm:spPr/>
    </dgm:pt>
    <dgm:pt modelId="{F87EF1D2-1421-4F32-B677-D17EC34DD6EE}" type="pres">
      <dgm:prSet presAssocID="{30C754DB-FEA8-4242-A45F-85E6EC363D94}" presName="thickLine" presStyleLbl="alignNode1" presStyleIdx="1" presStyleCnt="9"/>
      <dgm:spPr/>
    </dgm:pt>
    <dgm:pt modelId="{7A684F0C-5D2F-43E2-A6FD-8EBD8C786ACA}" type="pres">
      <dgm:prSet presAssocID="{30C754DB-FEA8-4242-A45F-85E6EC363D94}" presName="horz1" presStyleCnt="0"/>
      <dgm:spPr/>
    </dgm:pt>
    <dgm:pt modelId="{347AEC7D-9C01-4D4E-BBF3-613E036E6EFF}" type="pres">
      <dgm:prSet presAssocID="{30C754DB-FEA8-4242-A45F-85E6EC363D94}" presName="tx1" presStyleLbl="revTx" presStyleIdx="1" presStyleCnt="9"/>
      <dgm:spPr/>
    </dgm:pt>
    <dgm:pt modelId="{066B0BBF-79D2-4FAC-8FB9-0962DD951787}" type="pres">
      <dgm:prSet presAssocID="{30C754DB-FEA8-4242-A45F-85E6EC363D94}" presName="vert1" presStyleCnt="0"/>
      <dgm:spPr/>
    </dgm:pt>
    <dgm:pt modelId="{77345BF5-60CE-4C24-8535-5A67C198D64C}" type="pres">
      <dgm:prSet presAssocID="{2B5E21EA-7E09-44C1-BD71-94AD40BEAF9E}" presName="thickLine" presStyleLbl="alignNode1" presStyleIdx="2" presStyleCnt="9"/>
      <dgm:spPr/>
    </dgm:pt>
    <dgm:pt modelId="{496A1A8C-EDA2-4F39-80BE-00C38951E918}" type="pres">
      <dgm:prSet presAssocID="{2B5E21EA-7E09-44C1-BD71-94AD40BEAF9E}" presName="horz1" presStyleCnt="0"/>
      <dgm:spPr/>
    </dgm:pt>
    <dgm:pt modelId="{AD382650-1E0A-4C18-8FEF-0611F9A518F2}" type="pres">
      <dgm:prSet presAssocID="{2B5E21EA-7E09-44C1-BD71-94AD40BEAF9E}" presName="tx1" presStyleLbl="revTx" presStyleIdx="2" presStyleCnt="9"/>
      <dgm:spPr/>
    </dgm:pt>
    <dgm:pt modelId="{78B0F032-C1B7-436B-BC91-BE4881FA56A0}" type="pres">
      <dgm:prSet presAssocID="{2B5E21EA-7E09-44C1-BD71-94AD40BEAF9E}" presName="vert1" presStyleCnt="0"/>
      <dgm:spPr/>
    </dgm:pt>
    <dgm:pt modelId="{E2F9AAE4-714F-4661-B2EF-310C69BE1AC5}" type="pres">
      <dgm:prSet presAssocID="{8C6ABB09-5140-4110-8F1C-F51922C75D40}" presName="thickLine" presStyleLbl="alignNode1" presStyleIdx="3" presStyleCnt="9"/>
      <dgm:spPr/>
    </dgm:pt>
    <dgm:pt modelId="{79DF7130-9EE3-45C2-803B-120B7856BA10}" type="pres">
      <dgm:prSet presAssocID="{8C6ABB09-5140-4110-8F1C-F51922C75D40}" presName="horz1" presStyleCnt="0"/>
      <dgm:spPr/>
    </dgm:pt>
    <dgm:pt modelId="{E5589170-F00B-4214-8F3E-41208C7CD039}" type="pres">
      <dgm:prSet presAssocID="{8C6ABB09-5140-4110-8F1C-F51922C75D40}" presName="tx1" presStyleLbl="revTx" presStyleIdx="3" presStyleCnt="9"/>
      <dgm:spPr/>
    </dgm:pt>
    <dgm:pt modelId="{CA3B7FF3-E0C8-4D6E-87E4-E2D5AE3699F5}" type="pres">
      <dgm:prSet presAssocID="{8C6ABB09-5140-4110-8F1C-F51922C75D40}" presName="vert1" presStyleCnt="0"/>
      <dgm:spPr/>
    </dgm:pt>
    <dgm:pt modelId="{A2236941-DF77-4C5C-BC80-74B717F1B824}" type="pres">
      <dgm:prSet presAssocID="{32BDB290-FB8A-44B4-B565-21EE9838E3C3}" presName="thickLine" presStyleLbl="alignNode1" presStyleIdx="4" presStyleCnt="9"/>
      <dgm:spPr/>
    </dgm:pt>
    <dgm:pt modelId="{6497629F-7C35-4D18-AA38-204D81545BC3}" type="pres">
      <dgm:prSet presAssocID="{32BDB290-FB8A-44B4-B565-21EE9838E3C3}" presName="horz1" presStyleCnt="0"/>
      <dgm:spPr/>
    </dgm:pt>
    <dgm:pt modelId="{580175B3-D769-49CA-A0F9-70556204CF25}" type="pres">
      <dgm:prSet presAssocID="{32BDB290-FB8A-44B4-B565-21EE9838E3C3}" presName="tx1" presStyleLbl="revTx" presStyleIdx="4" presStyleCnt="9"/>
      <dgm:spPr/>
    </dgm:pt>
    <dgm:pt modelId="{9B6DB94C-A7F4-4989-8750-06D03017D0C2}" type="pres">
      <dgm:prSet presAssocID="{32BDB290-FB8A-44B4-B565-21EE9838E3C3}" presName="vert1" presStyleCnt="0"/>
      <dgm:spPr/>
    </dgm:pt>
    <dgm:pt modelId="{F30C8EC6-9F65-4AEF-AD6D-19988F0BAB96}" type="pres">
      <dgm:prSet presAssocID="{B155540B-5157-469B-83FA-3BA47BC70D7A}" presName="thickLine" presStyleLbl="alignNode1" presStyleIdx="5" presStyleCnt="9"/>
      <dgm:spPr/>
    </dgm:pt>
    <dgm:pt modelId="{7E5E1030-0C58-4B5C-9538-DF54923815DB}" type="pres">
      <dgm:prSet presAssocID="{B155540B-5157-469B-83FA-3BA47BC70D7A}" presName="horz1" presStyleCnt="0"/>
      <dgm:spPr/>
    </dgm:pt>
    <dgm:pt modelId="{E581C1A5-C5F1-405C-BA5D-E7E76AAEB47F}" type="pres">
      <dgm:prSet presAssocID="{B155540B-5157-469B-83FA-3BA47BC70D7A}" presName="tx1" presStyleLbl="revTx" presStyleIdx="5" presStyleCnt="9"/>
      <dgm:spPr/>
    </dgm:pt>
    <dgm:pt modelId="{9F85531C-63DB-44C4-AF20-52B4F0B867C7}" type="pres">
      <dgm:prSet presAssocID="{B155540B-5157-469B-83FA-3BA47BC70D7A}" presName="vert1" presStyleCnt="0"/>
      <dgm:spPr/>
    </dgm:pt>
    <dgm:pt modelId="{0DA88320-F1E4-45F8-81B9-A7A7EB865A92}" type="pres">
      <dgm:prSet presAssocID="{91DD5025-AB65-4590-A33C-150F91BA577F}" presName="thickLine" presStyleLbl="alignNode1" presStyleIdx="6" presStyleCnt="9"/>
      <dgm:spPr/>
    </dgm:pt>
    <dgm:pt modelId="{D2D932C6-17DE-44DF-82A7-CA045FB16125}" type="pres">
      <dgm:prSet presAssocID="{91DD5025-AB65-4590-A33C-150F91BA577F}" presName="horz1" presStyleCnt="0"/>
      <dgm:spPr/>
    </dgm:pt>
    <dgm:pt modelId="{C13055EF-74DE-457E-9BB6-DB17674FD044}" type="pres">
      <dgm:prSet presAssocID="{91DD5025-AB65-4590-A33C-150F91BA577F}" presName="tx1" presStyleLbl="revTx" presStyleIdx="6" presStyleCnt="9"/>
      <dgm:spPr/>
    </dgm:pt>
    <dgm:pt modelId="{81A2D403-9551-4BE0-943C-E36AFFD5C89F}" type="pres">
      <dgm:prSet presAssocID="{91DD5025-AB65-4590-A33C-150F91BA577F}" presName="vert1" presStyleCnt="0"/>
      <dgm:spPr/>
    </dgm:pt>
    <dgm:pt modelId="{91EF9EE7-22A5-4265-A519-FB649CFBF00F}" type="pres">
      <dgm:prSet presAssocID="{FBFAC414-43FB-4009-9220-F97E8FB87A5C}" presName="thickLine" presStyleLbl="alignNode1" presStyleIdx="7" presStyleCnt="9"/>
      <dgm:spPr/>
    </dgm:pt>
    <dgm:pt modelId="{F4980F66-7977-485B-9448-D84B626C37E6}" type="pres">
      <dgm:prSet presAssocID="{FBFAC414-43FB-4009-9220-F97E8FB87A5C}" presName="horz1" presStyleCnt="0"/>
      <dgm:spPr/>
    </dgm:pt>
    <dgm:pt modelId="{D424D537-2ED4-460C-8722-1427EECA6F57}" type="pres">
      <dgm:prSet presAssocID="{FBFAC414-43FB-4009-9220-F97E8FB87A5C}" presName="tx1" presStyleLbl="revTx" presStyleIdx="7" presStyleCnt="9"/>
      <dgm:spPr/>
    </dgm:pt>
    <dgm:pt modelId="{EB0A716E-86DF-43E6-9CF4-434681200288}" type="pres">
      <dgm:prSet presAssocID="{FBFAC414-43FB-4009-9220-F97E8FB87A5C}" presName="vert1" presStyleCnt="0"/>
      <dgm:spPr/>
    </dgm:pt>
    <dgm:pt modelId="{8EE9B1D9-A28C-4D15-A117-1CC6A9822070}" type="pres">
      <dgm:prSet presAssocID="{4153C13D-7C58-46CF-BC00-4BF41607E8E0}" presName="thickLine" presStyleLbl="alignNode1" presStyleIdx="8" presStyleCnt="9"/>
      <dgm:spPr/>
    </dgm:pt>
    <dgm:pt modelId="{031782CA-8689-47A6-86E0-39A1014494DF}" type="pres">
      <dgm:prSet presAssocID="{4153C13D-7C58-46CF-BC00-4BF41607E8E0}" presName="horz1" presStyleCnt="0"/>
      <dgm:spPr/>
    </dgm:pt>
    <dgm:pt modelId="{4924D856-E0EA-428E-96B1-2CD0DD3339CF}" type="pres">
      <dgm:prSet presAssocID="{4153C13D-7C58-46CF-BC00-4BF41607E8E0}" presName="tx1" presStyleLbl="revTx" presStyleIdx="8" presStyleCnt="9"/>
      <dgm:spPr/>
    </dgm:pt>
    <dgm:pt modelId="{6734465D-8B0E-4ADB-ADEF-526DB1A972A7}" type="pres">
      <dgm:prSet presAssocID="{4153C13D-7C58-46CF-BC00-4BF41607E8E0}" presName="vert1" presStyleCnt="0"/>
      <dgm:spPr/>
    </dgm:pt>
  </dgm:ptLst>
  <dgm:cxnLst>
    <dgm:cxn modelId="{52EEF621-79BE-41BA-BEE8-5835505AECBC}" type="presOf" srcId="{8C6ABB09-5140-4110-8F1C-F51922C75D40}" destId="{E5589170-F00B-4214-8F3E-41208C7CD039}" srcOrd="0" destOrd="0" presId="urn:microsoft.com/office/officeart/2008/layout/LinedList"/>
    <dgm:cxn modelId="{1CBEDD31-EB88-462D-8817-37086CCE9531}" type="presOf" srcId="{2B5E21EA-7E09-44C1-BD71-94AD40BEAF9E}" destId="{AD382650-1E0A-4C18-8FEF-0611F9A518F2}" srcOrd="0" destOrd="0" presId="urn:microsoft.com/office/officeart/2008/layout/LinedList"/>
    <dgm:cxn modelId="{F6891736-E1AF-4A87-9600-7B2E934D41E4}" srcId="{1A6A32CD-C0C2-408E-AC9D-C540356FD920}" destId="{FBFAC414-43FB-4009-9220-F97E8FB87A5C}" srcOrd="7" destOrd="0" parTransId="{E2D86EFE-9201-4422-B0F3-C80BA5452408}" sibTransId="{0976B33D-4DD6-4120-905B-279FA1C94164}"/>
    <dgm:cxn modelId="{F311183E-7B2A-4814-A4F0-2525F160C347}" srcId="{1A6A32CD-C0C2-408E-AC9D-C540356FD920}" destId="{91DD5025-AB65-4590-A33C-150F91BA577F}" srcOrd="6" destOrd="0" parTransId="{0ED8CF81-5A2B-47BC-B6AF-860B3CB286CD}" sibTransId="{EC9EE21D-8292-47D2-982F-E70D2ECDB027}"/>
    <dgm:cxn modelId="{BE9B2341-1805-4AE4-8812-D1D0C46855C0}" srcId="{1A6A32CD-C0C2-408E-AC9D-C540356FD920}" destId="{32BDB290-FB8A-44B4-B565-21EE9838E3C3}" srcOrd="4" destOrd="0" parTransId="{749C59EE-172E-4D32-8B4B-1F1DE525E530}" sibTransId="{2FF1ACEF-71B2-4C9F-BD19-0FA60BCB7013}"/>
    <dgm:cxn modelId="{66535F64-22AD-4DB4-A7E7-E94762142A61}" srcId="{1A6A32CD-C0C2-408E-AC9D-C540356FD920}" destId="{B155540B-5157-469B-83FA-3BA47BC70D7A}" srcOrd="5" destOrd="0" parTransId="{CE55C6B6-ABC9-49FA-B7FD-92C28C3B3E72}" sibTransId="{31CE72F3-F0A8-47EB-889C-6D1F1D7848CD}"/>
    <dgm:cxn modelId="{49605C72-D406-4970-8E9E-AE5B26570FE3}" srcId="{1A6A32CD-C0C2-408E-AC9D-C540356FD920}" destId="{50E4E8E2-3AB3-4C64-BC4D-49277A88E2D0}" srcOrd="0" destOrd="0" parTransId="{A469B6C7-BF28-4A5A-8C3F-1406857361AF}" sibTransId="{AAF64722-990F-494E-9381-8D9B9E6B94B5}"/>
    <dgm:cxn modelId="{DBA5E27E-247D-4669-874A-A06DC1DF04CB}" type="presOf" srcId="{30C754DB-FEA8-4242-A45F-85E6EC363D94}" destId="{347AEC7D-9C01-4D4E-BBF3-613E036E6EFF}" srcOrd="0" destOrd="0" presId="urn:microsoft.com/office/officeart/2008/layout/LinedList"/>
    <dgm:cxn modelId="{20CFFA88-A3CE-45B3-A060-56690ABC6002}" srcId="{1A6A32CD-C0C2-408E-AC9D-C540356FD920}" destId="{2B5E21EA-7E09-44C1-BD71-94AD40BEAF9E}" srcOrd="2" destOrd="0" parTransId="{3F6B221E-1760-44D2-8E63-C369D5B071B3}" sibTransId="{39D80DAC-7DA9-45FE-BDEF-69EF555B272C}"/>
    <dgm:cxn modelId="{E9D4988C-6E5F-43C1-B156-81D25F505473}" srcId="{1A6A32CD-C0C2-408E-AC9D-C540356FD920}" destId="{4153C13D-7C58-46CF-BC00-4BF41607E8E0}" srcOrd="8" destOrd="0" parTransId="{A61D8A7D-5DB3-46A1-AA7A-7CB3CEF57018}" sibTransId="{EBA7EEC0-FF90-4E06-B31B-B14D2CBAE098}"/>
    <dgm:cxn modelId="{05D0148D-D85E-41E7-BED6-6577991AF470}" type="presOf" srcId="{32BDB290-FB8A-44B4-B565-21EE9838E3C3}" destId="{580175B3-D769-49CA-A0F9-70556204CF25}" srcOrd="0" destOrd="0" presId="urn:microsoft.com/office/officeart/2008/layout/LinedList"/>
    <dgm:cxn modelId="{D2D69C8F-DB2A-4783-B8B8-8BEB5DFBF73B}" type="presOf" srcId="{91DD5025-AB65-4590-A33C-150F91BA577F}" destId="{C13055EF-74DE-457E-9BB6-DB17674FD044}" srcOrd="0" destOrd="0" presId="urn:microsoft.com/office/officeart/2008/layout/LinedList"/>
    <dgm:cxn modelId="{0BE88C9F-59A1-4EC6-BFAE-991732B04021}" type="presOf" srcId="{50E4E8E2-3AB3-4C64-BC4D-49277A88E2D0}" destId="{1BA66FF9-FAEE-471F-9B26-096D213A1CC6}" srcOrd="0" destOrd="0" presId="urn:microsoft.com/office/officeart/2008/layout/LinedList"/>
    <dgm:cxn modelId="{612D7CCD-A204-4FB9-B3BC-B9377AF138CC}" type="presOf" srcId="{4153C13D-7C58-46CF-BC00-4BF41607E8E0}" destId="{4924D856-E0EA-428E-96B1-2CD0DD3339CF}" srcOrd="0" destOrd="0" presId="urn:microsoft.com/office/officeart/2008/layout/LinedList"/>
    <dgm:cxn modelId="{C935A6CF-CC31-4FFB-AD03-FAE36D859C33}" type="presOf" srcId="{FBFAC414-43FB-4009-9220-F97E8FB87A5C}" destId="{D424D537-2ED4-460C-8722-1427EECA6F57}" srcOrd="0" destOrd="0" presId="urn:microsoft.com/office/officeart/2008/layout/LinedList"/>
    <dgm:cxn modelId="{A8E651F0-050E-45C9-AA33-A3A8D4ABBB44}" srcId="{1A6A32CD-C0C2-408E-AC9D-C540356FD920}" destId="{30C754DB-FEA8-4242-A45F-85E6EC363D94}" srcOrd="1" destOrd="0" parTransId="{C6835E0A-FC7D-4940-BAC5-2B5DEA0A1E64}" sibTransId="{DE3F3055-6E19-483E-916A-116990A32FCB}"/>
    <dgm:cxn modelId="{052703FC-74DD-401F-9723-F73128EB3C07}" srcId="{1A6A32CD-C0C2-408E-AC9D-C540356FD920}" destId="{8C6ABB09-5140-4110-8F1C-F51922C75D40}" srcOrd="3" destOrd="0" parTransId="{1094351C-5C4C-40B1-9772-2B0AF37D03BB}" sibTransId="{E98DDBCC-8EE9-4A20-962F-81B1657D9B35}"/>
    <dgm:cxn modelId="{F95824FD-00EE-4ECC-94A0-DBD3FA793B1F}" type="presOf" srcId="{B155540B-5157-469B-83FA-3BA47BC70D7A}" destId="{E581C1A5-C5F1-405C-BA5D-E7E76AAEB47F}" srcOrd="0" destOrd="0" presId="urn:microsoft.com/office/officeart/2008/layout/LinedList"/>
    <dgm:cxn modelId="{2AD5E9FF-9FE2-4EBB-B744-2DBA07011CEB}" type="presOf" srcId="{1A6A32CD-C0C2-408E-AC9D-C540356FD920}" destId="{D882575B-16CF-4151-B660-0EE048D9957D}" srcOrd="0" destOrd="0" presId="urn:microsoft.com/office/officeart/2008/layout/LinedList"/>
    <dgm:cxn modelId="{B9F7D226-5BCF-444F-A9F4-ACC21DFA1A03}" type="presParOf" srcId="{D882575B-16CF-4151-B660-0EE048D9957D}" destId="{F53248BB-6726-4B34-8846-E3F33E1E3C38}" srcOrd="0" destOrd="0" presId="urn:microsoft.com/office/officeart/2008/layout/LinedList"/>
    <dgm:cxn modelId="{F39418DD-50C3-44BD-8266-88C26967FE1C}" type="presParOf" srcId="{D882575B-16CF-4151-B660-0EE048D9957D}" destId="{1ED8F7FD-F3BB-454D-B8C6-3440BF85586D}" srcOrd="1" destOrd="0" presId="urn:microsoft.com/office/officeart/2008/layout/LinedList"/>
    <dgm:cxn modelId="{DF1CB27E-8BF1-462C-B7C7-AAD6F1FA1336}" type="presParOf" srcId="{1ED8F7FD-F3BB-454D-B8C6-3440BF85586D}" destId="{1BA66FF9-FAEE-471F-9B26-096D213A1CC6}" srcOrd="0" destOrd="0" presId="urn:microsoft.com/office/officeart/2008/layout/LinedList"/>
    <dgm:cxn modelId="{60A387DD-4B43-442B-B51E-D287380729A1}" type="presParOf" srcId="{1ED8F7FD-F3BB-454D-B8C6-3440BF85586D}" destId="{9ACE1223-F024-45B6-B19C-4573526FA4D8}" srcOrd="1" destOrd="0" presId="urn:microsoft.com/office/officeart/2008/layout/LinedList"/>
    <dgm:cxn modelId="{79D723EA-707A-44AA-B8ED-9FD160441DEB}" type="presParOf" srcId="{D882575B-16CF-4151-B660-0EE048D9957D}" destId="{F87EF1D2-1421-4F32-B677-D17EC34DD6EE}" srcOrd="2" destOrd="0" presId="urn:microsoft.com/office/officeart/2008/layout/LinedList"/>
    <dgm:cxn modelId="{CE052CDD-DD54-4592-BFC7-3D24D5D36E46}" type="presParOf" srcId="{D882575B-16CF-4151-B660-0EE048D9957D}" destId="{7A684F0C-5D2F-43E2-A6FD-8EBD8C786ACA}" srcOrd="3" destOrd="0" presId="urn:microsoft.com/office/officeart/2008/layout/LinedList"/>
    <dgm:cxn modelId="{1A87A676-855C-427F-B9AB-B3B0CE187E0F}" type="presParOf" srcId="{7A684F0C-5D2F-43E2-A6FD-8EBD8C786ACA}" destId="{347AEC7D-9C01-4D4E-BBF3-613E036E6EFF}" srcOrd="0" destOrd="0" presId="urn:microsoft.com/office/officeart/2008/layout/LinedList"/>
    <dgm:cxn modelId="{24F6AC4B-61BA-41C2-9E19-F4C80FA451BE}" type="presParOf" srcId="{7A684F0C-5D2F-43E2-A6FD-8EBD8C786ACA}" destId="{066B0BBF-79D2-4FAC-8FB9-0962DD951787}" srcOrd="1" destOrd="0" presId="urn:microsoft.com/office/officeart/2008/layout/LinedList"/>
    <dgm:cxn modelId="{C81DB97B-4B18-4EBD-991B-99B80107FDE3}" type="presParOf" srcId="{D882575B-16CF-4151-B660-0EE048D9957D}" destId="{77345BF5-60CE-4C24-8535-5A67C198D64C}" srcOrd="4" destOrd="0" presId="urn:microsoft.com/office/officeart/2008/layout/LinedList"/>
    <dgm:cxn modelId="{C4C4EB5B-0F72-4503-AB50-F8A4A7AACD9F}" type="presParOf" srcId="{D882575B-16CF-4151-B660-0EE048D9957D}" destId="{496A1A8C-EDA2-4F39-80BE-00C38951E918}" srcOrd="5" destOrd="0" presId="urn:microsoft.com/office/officeart/2008/layout/LinedList"/>
    <dgm:cxn modelId="{3EA764F4-0D60-493D-9CD5-3D59A9877083}" type="presParOf" srcId="{496A1A8C-EDA2-4F39-80BE-00C38951E918}" destId="{AD382650-1E0A-4C18-8FEF-0611F9A518F2}" srcOrd="0" destOrd="0" presId="urn:microsoft.com/office/officeart/2008/layout/LinedList"/>
    <dgm:cxn modelId="{47426D80-11F1-40F5-9A92-C161EA7D48E1}" type="presParOf" srcId="{496A1A8C-EDA2-4F39-80BE-00C38951E918}" destId="{78B0F032-C1B7-436B-BC91-BE4881FA56A0}" srcOrd="1" destOrd="0" presId="urn:microsoft.com/office/officeart/2008/layout/LinedList"/>
    <dgm:cxn modelId="{61317096-5662-4B73-A54E-F7C520693078}" type="presParOf" srcId="{D882575B-16CF-4151-B660-0EE048D9957D}" destId="{E2F9AAE4-714F-4661-B2EF-310C69BE1AC5}" srcOrd="6" destOrd="0" presId="urn:microsoft.com/office/officeart/2008/layout/LinedList"/>
    <dgm:cxn modelId="{B6DFFE6D-B789-4990-B352-1E8279EE68A9}" type="presParOf" srcId="{D882575B-16CF-4151-B660-0EE048D9957D}" destId="{79DF7130-9EE3-45C2-803B-120B7856BA10}" srcOrd="7" destOrd="0" presId="urn:microsoft.com/office/officeart/2008/layout/LinedList"/>
    <dgm:cxn modelId="{809CAB55-6818-47A3-AB37-A60BD8EAD4DB}" type="presParOf" srcId="{79DF7130-9EE3-45C2-803B-120B7856BA10}" destId="{E5589170-F00B-4214-8F3E-41208C7CD039}" srcOrd="0" destOrd="0" presId="urn:microsoft.com/office/officeart/2008/layout/LinedList"/>
    <dgm:cxn modelId="{6B6FD78A-08EC-4598-9702-772B501A0B45}" type="presParOf" srcId="{79DF7130-9EE3-45C2-803B-120B7856BA10}" destId="{CA3B7FF3-E0C8-4D6E-87E4-E2D5AE3699F5}" srcOrd="1" destOrd="0" presId="urn:microsoft.com/office/officeart/2008/layout/LinedList"/>
    <dgm:cxn modelId="{7E056F83-1FB6-410B-80AF-4B1E248B85BC}" type="presParOf" srcId="{D882575B-16CF-4151-B660-0EE048D9957D}" destId="{A2236941-DF77-4C5C-BC80-74B717F1B824}" srcOrd="8" destOrd="0" presId="urn:microsoft.com/office/officeart/2008/layout/LinedList"/>
    <dgm:cxn modelId="{443497E1-AD72-4524-9680-1414964E6369}" type="presParOf" srcId="{D882575B-16CF-4151-B660-0EE048D9957D}" destId="{6497629F-7C35-4D18-AA38-204D81545BC3}" srcOrd="9" destOrd="0" presId="urn:microsoft.com/office/officeart/2008/layout/LinedList"/>
    <dgm:cxn modelId="{45F3644A-6832-410C-9DD3-525FF99DC1DA}" type="presParOf" srcId="{6497629F-7C35-4D18-AA38-204D81545BC3}" destId="{580175B3-D769-49CA-A0F9-70556204CF25}" srcOrd="0" destOrd="0" presId="urn:microsoft.com/office/officeart/2008/layout/LinedList"/>
    <dgm:cxn modelId="{CB7DD8BE-D6B0-4B15-ABEF-E6D35CEB31B9}" type="presParOf" srcId="{6497629F-7C35-4D18-AA38-204D81545BC3}" destId="{9B6DB94C-A7F4-4989-8750-06D03017D0C2}" srcOrd="1" destOrd="0" presId="urn:microsoft.com/office/officeart/2008/layout/LinedList"/>
    <dgm:cxn modelId="{87149D9D-7797-4CE7-A945-12907158E43B}" type="presParOf" srcId="{D882575B-16CF-4151-B660-0EE048D9957D}" destId="{F30C8EC6-9F65-4AEF-AD6D-19988F0BAB96}" srcOrd="10" destOrd="0" presId="urn:microsoft.com/office/officeart/2008/layout/LinedList"/>
    <dgm:cxn modelId="{B9545BE5-D666-4EB0-9A8F-C382730B003D}" type="presParOf" srcId="{D882575B-16CF-4151-B660-0EE048D9957D}" destId="{7E5E1030-0C58-4B5C-9538-DF54923815DB}" srcOrd="11" destOrd="0" presId="urn:microsoft.com/office/officeart/2008/layout/LinedList"/>
    <dgm:cxn modelId="{A68A8F07-627A-443E-9F06-2E66200420BC}" type="presParOf" srcId="{7E5E1030-0C58-4B5C-9538-DF54923815DB}" destId="{E581C1A5-C5F1-405C-BA5D-E7E76AAEB47F}" srcOrd="0" destOrd="0" presId="urn:microsoft.com/office/officeart/2008/layout/LinedList"/>
    <dgm:cxn modelId="{4B8D7FD6-DFBF-4737-B367-810A51C46E0B}" type="presParOf" srcId="{7E5E1030-0C58-4B5C-9538-DF54923815DB}" destId="{9F85531C-63DB-44C4-AF20-52B4F0B867C7}" srcOrd="1" destOrd="0" presId="urn:microsoft.com/office/officeart/2008/layout/LinedList"/>
    <dgm:cxn modelId="{02DB45BD-5072-4386-BE39-578E1CA62748}" type="presParOf" srcId="{D882575B-16CF-4151-B660-0EE048D9957D}" destId="{0DA88320-F1E4-45F8-81B9-A7A7EB865A92}" srcOrd="12" destOrd="0" presId="urn:microsoft.com/office/officeart/2008/layout/LinedList"/>
    <dgm:cxn modelId="{3B1EC030-4F3A-4DC8-9C5B-A9A9E8AE31A6}" type="presParOf" srcId="{D882575B-16CF-4151-B660-0EE048D9957D}" destId="{D2D932C6-17DE-44DF-82A7-CA045FB16125}" srcOrd="13" destOrd="0" presId="urn:microsoft.com/office/officeart/2008/layout/LinedList"/>
    <dgm:cxn modelId="{7EFD202C-6956-4072-8161-C8A2B8B475CD}" type="presParOf" srcId="{D2D932C6-17DE-44DF-82A7-CA045FB16125}" destId="{C13055EF-74DE-457E-9BB6-DB17674FD044}" srcOrd="0" destOrd="0" presId="urn:microsoft.com/office/officeart/2008/layout/LinedList"/>
    <dgm:cxn modelId="{9F71DA2A-6FA0-42A5-9FD6-F7DBD6586E1D}" type="presParOf" srcId="{D2D932C6-17DE-44DF-82A7-CA045FB16125}" destId="{81A2D403-9551-4BE0-943C-E36AFFD5C89F}" srcOrd="1" destOrd="0" presId="urn:microsoft.com/office/officeart/2008/layout/LinedList"/>
    <dgm:cxn modelId="{296B6EFC-D9F6-4E42-B3D6-538734D3B403}" type="presParOf" srcId="{D882575B-16CF-4151-B660-0EE048D9957D}" destId="{91EF9EE7-22A5-4265-A519-FB649CFBF00F}" srcOrd="14" destOrd="0" presId="urn:microsoft.com/office/officeart/2008/layout/LinedList"/>
    <dgm:cxn modelId="{4A94B645-9DD9-4715-A15A-56C6775CEA5B}" type="presParOf" srcId="{D882575B-16CF-4151-B660-0EE048D9957D}" destId="{F4980F66-7977-485B-9448-D84B626C37E6}" srcOrd="15" destOrd="0" presId="urn:microsoft.com/office/officeart/2008/layout/LinedList"/>
    <dgm:cxn modelId="{B3E0755C-910E-4F5D-B5C1-9DC04F443181}" type="presParOf" srcId="{F4980F66-7977-485B-9448-D84B626C37E6}" destId="{D424D537-2ED4-460C-8722-1427EECA6F57}" srcOrd="0" destOrd="0" presId="urn:microsoft.com/office/officeart/2008/layout/LinedList"/>
    <dgm:cxn modelId="{9CE6C838-5514-40EF-9087-1845198A480B}" type="presParOf" srcId="{F4980F66-7977-485B-9448-D84B626C37E6}" destId="{EB0A716E-86DF-43E6-9CF4-434681200288}" srcOrd="1" destOrd="0" presId="urn:microsoft.com/office/officeart/2008/layout/LinedList"/>
    <dgm:cxn modelId="{F0557259-FDDF-4B88-8983-18456246AEC7}" type="presParOf" srcId="{D882575B-16CF-4151-B660-0EE048D9957D}" destId="{8EE9B1D9-A28C-4D15-A117-1CC6A9822070}" srcOrd="16" destOrd="0" presId="urn:microsoft.com/office/officeart/2008/layout/LinedList"/>
    <dgm:cxn modelId="{DE4397F8-EBC6-4D92-ADF2-65CA1B199B36}" type="presParOf" srcId="{D882575B-16CF-4151-B660-0EE048D9957D}" destId="{031782CA-8689-47A6-86E0-39A1014494DF}" srcOrd="17" destOrd="0" presId="urn:microsoft.com/office/officeart/2008/layout/LinedList"/>
    <dgm:cxn modelId="{1CBE8F03-2C37-470F-A2B4-B6CE9203078A}" type="presParOf" srcId="{031782CA-8689-47A6-86E0-39A1014494DF}" destId="{4924D856-E0EA-428E-96B1-2CD0DD3339CF}" srcOrd="0" destOrd="0" presId="urn:microsoft.com/office/officeart/2008/layout/LinedList"/>
    <dgm:cxn modelId="{E0324059-B877-468B-A4EE-C1F370CF9F26}" type="presParOf" srcId="{031782CA-8689-47A6-86E0-39A1014494DF}" destId="{6734465D-8B0E-4ADB-ADEF-526DB1A972A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9D1A04-923F-444F-9096-31FD26986909}"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DC6FAD69-2DC9-40A8-88B3-8505CDF07151}">
      <dgm:prSet/>
      <dgm:spPr/>
      <dgm:t>
        <a:bodyPr/>
        <a:lstStyle/>
        <a:p>
          <a:r>
            <a:rPr lang="es-MX"/>
            <a:t>Enfoque territorial.</a:t>
          </a:r>
          <a:endParaRPr lang="en-US"/>
        </a:p>
      </dgm:t>
    </dgm:pt>
    <dgm:pt modelId="{41FC16B4-952D-4089-9413-72F74F4673EB}" type="parTrans" cxnId="{736B1C74-43F7-4535-A9E9-E936C1694868}">
      <dgm:prSet/>
      <dgm:spPr/>
      <dgm:t>
        <a:bodyPr/>
        <a:lstStyle/>
        <a:p>
          <a:endParaRPr lang="en-US"/>
        </a:p>
      </dgm:t>
    </dgm:pt>
    <dgm:pt modelId="{DCB5E500-29A4-4D6F-B8CB-E3CC65716BF1}" type="sibTrans" cxnId="{736B1C74-43F7-4535-A9E9-E936C1694868}">
      <dgm:prSet/>
      <dgm:spPr/>
      <dgm:t>
        <a:bodyPr/>
        <a:lstStyle/>
        <a:p>
          <a:endParaRPr lang="en-US"/>
        </a:p>
      </dgm:t>
    </dgm:pt>
    <dgm:pt modelId="{CC37A35E-F2E7-4065-9B46-49EC0EB4DA45}">
      <dgm:prSet/>
      <dgm:spPr/>
      <dgm:t>
        <a:bodyPr/>
        <a:lstStyle/>
        <a:p>
          <a:r>
            <a:rPr lang="es-MX"/>
            <a:t>Enfoque de interseccionalidad.</a:t>
          </a:r>
          <a:endParaRPr lang="en-US"/>
        </a:p>
      </dgm:t>
    </dgm:pt>
    <dgm:pt modelId="{6062728D-DD6E-41DD-8F7F-7D585709FDB0}" type="parTrans" cxnId="{8282CA5A-A257-4174-AC75-DE7E165605BC}">
      <dgm:prSet/>
      <dgm:spPr/>
      <dgm:t>
        <a:bodyPr/>
        <a:lstStyle/>
        <a:p>
          <a:endParaRPr lang="en-US"/>
        </a:p>
      </dgm:t>
    </dgm:pt>
    <dgm:pt modelId="{3BA0D5BB-A784-45A8-9B2B-BB6E6C417A73}" type="sibTrans" cxnId="{8282CA5A-A257-4174-AC75-DE7E165605BC}">
      <dgm:prSet/>
      <dgm:spPr/>
      <dgm:t>
        <a:bodyPr/>
        <a:lstStyle/>
        <a:p>
          <a:endParaRPr lang="en-US"/>
        </a:p>
      </dgm:t>
    </dgm:pt>
    <dgm:pt modelId="{CB75DD1C-B52D-4041-93E9-92134795DE42}">
      <dgm:prSet/>
      <dgm:spPr/>
      <dgm:t>
        <a:bodyPr/>
        <a:lstStyle/>
        <a:p>
          <a:r>
            <a:rPr lang="es-MX"/>
            <a:t>Enfoque Políticas Públicas.</a:t>
          </a:r>
          <a:endParaRPr lang="en-US"/>
        </a:p>
      </dgm:t>
    </dgm:pt>
    <dgm:pt modelId="{442F7543-4927-47C2-B2E1-A1F77AEAADBC}" type="parTrans" cxnId="{0C6E1FDB-1C53-4461-B01A-930A195F5759}">
      <dgm:prSet/>
      <dgm:spPr/>
      <dgm:t>
        <a:bodyPr/>
        <a:lstStyle/>
        <a:p>
          <a:endParaRPr lang="en-US"/>
        </a:p>
      </dgm:t>
    </dgm:pt>
    <dgm:pt modelId="{76F6E7BF-8D49-4394-917E-238E25A7CD9D}" type="sibTrans" cxnId="{0C6E1FDB-1C53-4461-B01A-930A195F5759}">
      <dgm:prSet/>
      <dgm:spPr/>
      <dgm:t>
        <a:bodyPr/>
        <a:lstStyle/>
        <a:p>
          <a:endParaRPr lang="en-US"/>
        </a:p>
      </dgm:t>
    </dgm:pt>
    <dgm:pt modelId="{2F1A628B-D21A-45B4-A405-0AFCFD6CE9A5}">
      <dgm:prSet/>
      <dgm:spPr/>
      <dgm:t>
        <a:bodyPr/>
        <a:lstStyle/>
        <a:p>
          <a:r>
            <a:rPr lang="es-MX"/>
            <a:t>Enfoque ciudadanía y agencia de la persona con discapacidad.</a:t>
          </a:r>
          <a:endParaRPr lang="en-US"/>
        </a:p>
      </dgm:t>
    </dgm:pt>
    <dgm:pt modelId="{CE633781-E134-48EF-9455-DD2D49D7A734}" type="parTrans" cxnId="{FBA5F729-685C-4966-872F-CA54327315DF}">
      <dgm:prSet/>
      <dgm:spPr/>
      <dgm:t>
        <a:bodyPr/>
        <a:lstStyle/>
        <a:p>
          <a:endParaRPr lang="en-US"/>
        </a:p>
      </dgm:t>
    </dgm:pt>
    <dgm:pt modelId="{8FD5BA14-938D-4C2F-98CE-8D2ED6EC35E0}" type="sibTrans" cxnId="{FBA5F729-685C-4966-872F-CA54327315DF}">
      <dgm:prSet/>
      <dgm:spPr/>
      <dgm:t>
        <a:bodyPr/>
        <a:lstStyle/>
        <a:p>
          <a:endParaRPr lang="en-US"/>
        </a:p>
      </dgm:t>
    </dgm:pt>
    <dgm:pt modelId="{8B6C515E-1DB5-44A1-B997-9B308ECB88DA}" type="pres">
      <dgm:prSet presAssocID="{049D1A04-923F-444F-9096-31FD26986909}" presName="root" presStyleCnt="0">
        <dgm:presLayoutVars>
          <dgm:dir/>
          <dgm:resizeHandles val="exact"/>
        </dgm:presLayoutVars>
      </dgm:prSet>
      <dgm:spPr/>
    </dgm:pt>
    <dgm:pt modelId="{AA9AE0C6-55D9-459B-99A3-D0E85826E2D2}" type="pres">
      <dgm:prSet presAssocID="{049D1A04-923F-444F-9096-31FD26986909}" presName="container" presStyleCnt="0">
        <dgm:presLayoutVars>
          <dgm:dir/>
          <dgm:resizeHandles val="exact"/>
        </dgm:presLayoutVars>
      </dgm:prSet>
      <dgm:spPr/>
    </dgm:pt>
    <dgm:pt modelId="{66FB7162-C282-4734-A24E-940A20207675}" type="pres">
      <dgm:prSet presAssocID="{DC6FAD69-2DC9-40A8-88B3-8505CDF07151}" presName="compNode" presStyleCnt="0"/>
      <dgm:spPr/>
    </dgm:pt>
    <dgm:pt modelId="{D118B465-79CA-42AF-8142-316A068E3C38}" type="pres">
      <dgm:prSet presAssocID="{DC6FAD69-2DC9-40A8-88B3-8505CDF07151}" presName="iconBgRect" presStyleLbl="bgShp" presStyleIdx="0" presStyleCnt="4"/>
      <dgm:spPr/>
    </dgm:pt>
    <dgm:pt modelId="{16B6F366-00A4-4B73-A7ED-3B0EBF00CA8F}" type="pres">
      <dgm:prSet presAssocID="{DC6FAD69-2DC9-40A8-88B3-8505CDF071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p with pin"/>
        </a:ext>
      </dgm:extLst>
    </dgm:pt>
    <dgm:pt modelId="{7B68743A-0516-427F-8C49-A7C72082E5E1}" type="pres">
      <dgm:prSet presAssocID="{DC6FAD69-2DC9-40A8-88B3-8505CDF07151}" presName="spaceRect" presStyleCnt="0"/>
      <dgm:spPr/>
    </dgm:pt>
    <dgm:pt modelId="{3824D571-0AFD-4B45-845F-3F1DB33AC8CE}" type="pres">
      <dgm:prSet presAssocID="{DC6FAD69-2DC9-40A8-88B3-8505CDF07151}" presName="textRect" presStyleLbl="revTx" presStyleIdx="0" presStyleCnt="4">
        <dgm:presLayoutVars>
          <dgm:chMax val="1"/>
          <dgm:chPref val="1"/>
        </dgm:presLayoutVars>
      </dgm:prSet>
      <dgm:spPr/>
    </dgm:pt>
    <dgm:pt modelId="{81BB6805-0466-4F85-BCBA-E31395C3D49E}" type="pres">
      <dgm:prSet presAssocID="{DCB5E500-29A4-4D6F-B8CB-E3CC65716BF1}" presName="sibTrans" presStyleLbl="sibTrans2D1" presStyleIdx="0" presStyleCnt="0"/>
      <dgm:spPr/>
    </dgm:pt>
    <dgm:pt modelId="{517DCC3C-0ABD-46E3-AA7A-45F4CF4FE145}" type="pres">
      <dgm:prSet presAssocID="{CC37A35E-F2E7-4065-9B46-49EC0EB4DA45}" presName="compNode" presStyleCnt="0"/>
      <dgm:spPr/>
    </dgm:pt>
    <dgm:pt modelId="{ABAD0F21-7284-49E2-B9A8-91B2B7842281}" type="pres">
      <dgm:prSet presAssocID="{CC37A35E-F2E7-4065-9B46-49EC0EB4DA45}" presName="iconBgRect" presStyleLbl="bgShp" presStyleIdx="1" presStyleCnt="4"/>
      <dgm:spPr/>
    </dgm:pt>
    <dgm:pt modelId="{F67E79C8-38FD-4068-85E0-BF510875EEF7}" type="pres">
      <dgm:prSet presAssocID="{CC37A35E-F2E7-4065-9B46-49EC0EB4DA4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Nerve"/>
        </a:ext>
      </dgm:extLst>
    </dgm:pt>
    <dgm:pt modelId="{F92BC297-A32C-4234-93B3-AFB691FEA3A4}" type="pres">
      <dgm:prSet presAssocID="{CC37A35E-F2E7-4065-9B46-49EC0EB4DA45}" presName="spaceRect" presStyleCnt="0"/>
      <dgm:spPr/>
    </dgm:pt>
    <dgm:pt modelId="{27B671BE-011E-4737-9475-5654C65C000D}" type="pres">
      <dgm:prSet presAssocID="{CC37A35E-F2E7-4065-9B46-49EC0EB4DA45}" presName="textRect" presStyleLbl="revTx" presStyleIdx="1" presStyleCnt="4">
        <dgm:presLayoutVars>
          <dgm:chMax val="1"/>
          <dgm:chPref val="1"/>
        </dgm:presLayoutVars>
      </dgm:prSet>
      <dgm:spPr/>
    </dgm:pt>
    <dgm:pt modelId="{2060BDA7-2D02-47B7-9F8D-3B819FB19AB3}" type="pres">
      <dgm:prSet presAssocID="{3BA0D5BB-A784-45A8-9B2B-BB6E6C417A73}" presName="sibTrans" presStyleLbl="sibTrans2D1" presStyleIdx="0" presStyleCnt="0"/>
      <dgm:spPr/>
    </dgm:pt>
    <dgm:pt modelId="{42C841FA-BC22-447E-A72C-E66010AC1F08}" type="pres">
      <dgm:prSet presAssocID="{CB75DD1C-B52D-4041-93E9-92134795DE42}" presName="compNode" presStyleCnt="0"/>
      <dgm:spPr/>
    </dgm:pt>
    <dgm:pt modelId="{9207E4BC-542B-49D3-ADEE-EF74DBC159EE}" type="pres">
      <dgm:prSet presAssocID="{CB75DD1C-B52D-4041-93E9-92134795DE42}" presName="iconBgRect" presStyleLbl="bgShp" presStyleIdx="2" presStyleCnt="4"/>
      <dgm:spPr/>
    </dgm:pt>
    <dgm:pt modelId="{80F96950-1C7B-432C-8832-4A2B80A76F60}" type="pres">
      <dgm:prSet presAssocID="{CB75DD1C-B52D-4041-93E9-92134795DE4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4BD4BDA0-60D5-4322-A69A-5FB21F19FF2D}" type="pres">
      <dgm:prSet presAssocID="{CB75DD1C-B52D-4041-93E9-92134795DE42}" presName="spaceRect" presStyleCnt="0"/>
      <dgm:spPr/>
    </dgm:pt>
    <dgm:pt modelId="{1674E006-8CDC-4E0C-B641-FB723D29DAEF}" type="pres">
      <dgm:prSet presAssocID="{CB75DD1C-B52D-4041-93E9-92134795DE42}" presName="textRect" presStyleLbl="revTx" presStyleIdx="2" presStyleCnt="4">
        <dgm:presLayoutVars>
          <dgm:chMax val="1"/>
          <dgm:chPref val="1"/>
        </dgm:presLayoutVars>
      </dgm:prSet>
      <dgm:spPr/>
    </dgm:pt>
    <dgm:pt modelId="{D8BBF7ED-7753-4393-87CB-91F91F46E733}" type="pres">
      <dgm:prSet presAssocID="{76F6E7BF-8D49-4394-917E-238E25A7CD9D}" presName="sibTrans" presStyleLbl="sibTrans2D1" presStyleIdx="0" presStyleCnt="0"/>
      <dgm:spPr/>
    </dgm:pt>
    <dgm:pt modelId="{5ACA1790-7619-4E52-BB9D-1517179C03F1}" type="pres">
      <dgm:prSet presAssocID="{2F1A628B-D21A-45B4-A405-0AFCFD6CE9A5}" presName="compNode" presStyleCnt="0"/>
      <dgm:spPr/>
    </dgm:pt>
    <dgm:pt modelId="{7DCCE47B-5B54-46C8-B543-7BA71DC3CAE2}" type="pres">
      <dgm:prSet presAssocID="{2F1A628B-D21A-45B4-A405-0AFCFD6CE9A5}" presName="iconBgRect" presStyleLbl="bgShp" presStyleIdx="3" presStyleCnt="4"/>
      <dgm:spPr/>
    </dgm:pt>
    <dgm:pt modelId="{0F9D68FE-8274-41A0-9AF3-68682154E95D}" type="pres">
      <dgm:prSet presAssocID="{2F1A628B-D21A-45B4-A405-0AFCFD6CE9A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w Wheelchair"/>
        </a:ext>
      </dgm:extLst>
    </dgm:pt>
    <dgm:pt modelId="{8EE6C547-8A37-4E46-85BE-C5A157B3E146}" type="pres">
      <dgm:prSet presAssocID="{2F1A628B-D21A-45B4-A405-0AFCFD6CE9A5}" presName="spaceRect" presStyleCnt="0"/>
      <dgm:spPr/>
    </dgm:pt>
    <dgm:pt modelId="{F99C7294-5EB5-4DAB-8E44-9C2DB0977854}" type="pres">
      <dgm:prSet presAssocID="{2F1A628B-D21A-45B4-A405-0AFCFD6CE9A5}" presName="textRect" presStyleLbl="revTx" presStyleIdx="3" presStyleCnt="4">
        <dgm:presLayoutVars>
          <dgm:chMax val="1"/>
          <dgm:chPref val="1"/>
        </dgm:presLayoutVars>
      </dgm:prSet>
      <dgm:spPr/>
    </dgm:pt>
  </dgm:ptLst>
  <dgm:cxnLst>
    <dgm:cxn modelId="{176A3F03-0684-4546-9B01-C6FB05A3093C}" type="presOf" srcId="{CC37A35E-F2E7-4065-9B46-49EC0EB4DA45}" destId="{27B671BE-011E-4737-9475-5654C65C000D}" srcOrd="0" destOrd="0" presId="urn:microsoft.com/office/officeart/2018/2/layout/IconCircleList"/>
    <dgm:cxn modelId="{FBA5F729-685C-4966-872F-CA54327315DF}" srcId="{049D1A04-923F-444F-9096-31FD26986909}" destId="{2F1A628B-D21A-45B4-A405-0AFCFD6CE9A5}" srcOrd="3" destOrd="0" parTransId="{CE633781-E134-48EF-9455-DD2D49D7A734}" sibTransId="{8FD5BA14-938D-4C2F-98CE-8D2ED6EC35E0}"/>
    <dgm:cxn modelId="{8EDFCA2B-DB60-45EF-AE2E-F97CA46D7EA5}" type="presOf" srcId="{CB75DD1C-B52D-4041-93E9-92134795DE42}" destId="{1674E006-8CDC-4E0C-B641-FB723D29DAEF}" srcOrd="0" destOrd="0" presId="urn:microsoft.com/office/officeart/2018/2/layout/IconCircleList"/>
    <dgm:cxn modelId="{74B7CE44-4712-4992-AE48-2E688105C498}" type="presOf" srcId="{3BA0D5BB-A784-45A8-9B2B-BB6E6C417A73}" destId="{2060BDA7-2D02-47B7-9F8D-3B819FB19AB3}" srcOrd="0" destOrd="0" presId="urn:microsoft.com/office/officeart/2018/2/layout/IconCircleList"/>
    <dgm:cxn modelId="{B1D12546-8820-4B09-9CCC-A3C6D52195CD}" type="presOf" srcId="{DCB5E500-29A4-4D6F-B8CB-E3CC65716BF1}" destId="{81BB6805-0466-4F85-BCBA-E31395C3D49E}" srcOrd="0" destOrd="0" presId="urn:microsoft.com/office/officeart/2018/2/layout/IconCircleList"/>
    <dgm:cxn modelId="{736B1C74-43F7-4535-A9E9-E936C1694868}" srcId="{049D1A04-923F-444F-9096-31FD26986909}" destId="{DC6FAD69-2DC9-40A8-88B3-8505CDF07151}" srcOrd="0" destOrd="0" parTransId="{41FC16B4-952D-4089-9413-72F74F4673EB}" sibTransId="{DCB5E500-29A4-4D6F-B8CB-E3CC65716BF1}"/>
    <dgm:cxn modelId="{8282CA5A-A257-4174-AC75-DE7E165605BC}" srcId="{049D1A04-923F-444F-9096-31FD26986909}" destId="{CC37A35E-F2E7-4065-9B46-49EC0EB4DA45}" srcOrd="1" destOrd="0" parTransId="{6062728D-DD6E-41DD-8F7F-7D585709FDB0}" sibTransId="{3BA0D5BB-A784-45A8-9B2B-BB6E6C417A73}"/>
    <dgm:cxn modelId="{1AF5FC7B-6C2F-47AE-BA02-CCD71AC0ECFD}" type="presOf" srcId="{DC6FAD69-2DC9-40A8-88B3-8505CDF07151}" destId="{3824D571-0AFD-4B45-845F-3F1DB33AC8CE}" srcOrd="0" destOrd="0" presId="urn:microsoft.com/office/officeart/2018/2/layout/IconCircleList"/>
    <dgm:cxn modelId="{49C6B69C-3917-45F3-8ECA-7810CDDCC993}" type="presOf" srcId="{2F1A628B-D21A-45B4-A405-0AFCFD6CE9A5}" destId="{F99C7294-5EB5-4DAB-8E44-9C2DB0977854}" srcOrd="0" destOrd="0" presId="urn:microsoft.com/office/officeart/2018/2/layout/IconCircleList"/>
    <dgm:cxn modelId="{CA5F18C2-368E-447D-966F-78D92A664CE4}" type="presOf" srcId="{049D1A04-923F-444F-9096-31FD26986909}" destId="{8B6C515E-1DB5-44A1-B997-9B308ECB88DA}" srcOrd="0" destOrd="0" presId="urn:microsoft.com/office/officeart/2018/2/layout/IconCircleList"/>
    <dgm:cxn modelId="{8A01BFC7-C202-409E-AA0E-6DEEE0F4AC76}" type="presOf" srcId="{76F6E7BF-8D49-4394-917E-238E25A7CD9D}" destId="{D8BBF7ED-7753-4393-87CB-91F91F46E733}" srcOrd="0" destOrd="0" presId="urn:microsoft.com/office/officeart/2018/2/layout/IconCircleList"/>
    <dgm:cxn modelId="{0C6E1FDB-1C53-4461-B01A-930A195F5759}" srcId="{049D1A04-923F-444F-9096-31FD26986909}" destId="{CB75DD1C-B52D-4041-93E9-92134795DE42}" srcOrd="2" destOrd="0" parTransId="{442F7543-4927-47C2-B2E1-A1F77AEAADBC}" sibTransId="{76F6E7BF-8D49-4394-917E-238E25A7CD9D}"/>
    <dgm:cxn modelId="{0CF1BE5C-15AC-4A5B-A868-3D228497CB14}" type="presParOf" srcId="{8B6C515E-1DB5-44A1-B997-9B308ECB88DA}" destId="{AA9AE0C6-55D9-459B-99A3-D0E85826E2D2}" srcOrd="0" destOrd="0" presId="urn:microsoft.com/office/officeart/2018/2/layout/IconCircleList"/>
    <dgm:cxn modelId="{C8A41516-B72F-41EE-B227-8D71E2180115}" type="presParOf" srcId="{AA9AE0C6-55D9-459B-99A3-D0E85826E2D2}" destId="{66FB7162-C282-4734-A24E-940A20207675}" srcOrd="0" destOrd="0" presId="urn:microsoft.com/office/officeart/2018/2/layout/IconCircleList"/>
    <dgm:cxn modelId="{139DE246-FD9B-4859-AB75-E4A5D1DA40DC}" type="presParOf" srcId="{66FB7162-C282-4734-A24E-940A20207675}" destId="{D118B465-79CA-42AF-8142-316A068E3C38}" srcOrd="0" destOrd="0" presId="urn:microsoft.com/office/officeart/2018/2/layout/IconCircleList"/>
    <dgm:cxn modelId="{947B8D0D-B95E-4AFF-BEC7-9FCE52EBDE49}" type="presParOf" srcId="{66FB7162-C282-4734-A24E-940A20207675}" destId="{16B6F366-00A4-4B73-A7ED-3B0EBF00CA8F}" srcOrd="1" destOrd="0" presId="urn:microsoft.com/office/officeart/2018/2/layout/IconCircleList"/>
    <dgm:cxn modelId="{43B8FCD5-DB3E-42FB-8ABD-B8995527B809}" type="presParOf" srcId="{66FB7162-C282-4734-A24E-940A20207675}" destId="{7B68743A-0516-427F-8C49-A7C72082E5E1}" srcOrd="2" destOrd="0" presId="urn:microsoft.com/office/officeart/2018/2/layout/IconCircleList"/>
    <dgm:cxn modelId="{27C81A40-DD41-4382-9CCF-25CC7D63FC7C}" type="presParOf" srcId="{66FB7162-C282-4734-A24E-940A20207675}" destId="{3824D571-0AFD-4B45-845F-3F1DB33AC8CE}" srcOrd="3" destOrd="0" presId="urn:microsoft.com/office/officeart/2018/2/layout/IconCircleList"/>
    <dgm:cxn modelId="{75C91ECD-4C48-4A6C-A31B-F1660972D667}" type="presParOf" srcId="{AA9AE0C6-55D9-459B-99A3-D0E85826E2D2}" destId="{81BB6805-0466-4F85-BCBA-E31395C3D49E}" srcOrd="1" destOrd="0" presId="urn:microsoft.com/office/officeart/2018/2/layout/IconCircleList"/>
    <dgm:cxn modelId="{24470A38-EF62-4E86-AA84-759D67A2DCBE}" type="presParOf" srcId="{AA9AE0C6-55D9-459B-99A3-D0E85826E2D2}" destId="{517DCC3C-0ABD-46E3-AA7A-45F4CF4FE145}" srcOrd="2" destOrd="0" presId="urn:microsoft.com/office/officeart/2018/2/layout/IconCircleList"/>
    <dgm:cxn modelId="{53C3C115-3011-4983-AD25-5308673532F4}" type="presParOf" srcId="{517DCC3C-0ABD-46E3-AA7A-45F4CF4FE145}" destId="{ABAD0F21-7284-49E2-B9A8-91B2B7842281}" srcOrd="0" destOrd="0" presId="urn:microsoft.com/office/officeart/2018/2/layout/IconCircleList"/>
    <dgm:cxn modelId="{7C37F480-E8E4-4224-AADD-108A352A4BCA}" type="presParOf" srcId="{517DCC3C-0ABD-46E3-AA7A-45F4CF4FE145}" destId="{F67E79C8-38FD-4068-85E0-BF510875EEF7}" srcOrd="1" destOrd="0" presId="urn:microsoft.com/office/officeart/2018/2/layout/IconCircleList"/>
    <dgm:cxn modelId="{336462AE-56D4-40B1-A4AC-D60CA357178E}" type="presParOf" srcId="{517DCC3C-0ABD-46E3-AA7A-45F4CF4FE145}" destId="{F92BC297-A32C-4234-93B3-AFB691FEA3A4}" srcOrd="2" destOrd="0" presId="urn:microsoft.com/office/officeart/2018/2/layout/IconCircleList"/>
    <dgm:cxn modelId="{460B991C-E744-4309-9511-179910DE0A56}" type="presParOf" srcId="{517DCC3C-0ABD-46E3-AA7A-45F4CF4FE145}" destId="{27B671BE-011E-4737-9475-5654C65C000D}" srcOrd="3" destOrd="0" presId="urn:microsoft.com/office/officeart/2018/2/layout/IconCircleList"/>
    <dgm:cxn modelId="{C26FA9ED-A1AA-4268-8757-3CB331A228DA}" type="presParOf" srcId="{AA9AE0C6-55D9-459B-99A3-D0E85826E2D2}" destId="{2060BDA7-2D02-47B7-9F8D-3B819FB19AB3}" srcOrd="3" destOrd="0" presId="urn:microsoft.com/office/officeart/2018/2/layout/IconCircleList"/>
    <dgm:cxn modelId="{3FE68329-3B11-4567-86F0-ED9ECAF3DB6E}" type="presParOf" srcId="{AA9AE0C6-55D9-459B-99A3-D0E85826E2D2}" destId="{42C841FA-BC22-447E-A72C-E66010AC1F08}" srcOrd="4" destOrd="0" presId="urn:microsoft.com/office/officeart/2018/2/layout/IconCircleList"/>
    <dgm:cxn modelId="{DC8757F1-6467-47AF-BC17-0E2EECCEA8E9}" type="presParOf" srcId="{42C841FA-BC22-447E-A72C-E66010AC1F08}" destId="{9207E4BC-542B-49D3-ADEE-EF74DBC159EE}" srcOrd="0" destOrd="0" presId="urn:microsoft.com/office/officeart/2018/2/layout/IconCircleList"/>
    <dgm:cxn modelId="{56087826-9C28-4343-8BAE-1B2E86CCE3B9}" type="presParOf" srcId="{42C841FA-BC22-447E-A72C-E66010AC1F08}" destId="{80F96950-1C7B-432C-8832-4A2B80A76F60}" srcOrd="1" destOrd="0" presId="urn:microsoft.com/office/officeart/2018/2/layout/IconCircleList"/>
    <dgm:cxn modelId="{B928E34B-5903-4339-8EE0-6D25930B3C33}" type="presParOf" srcId="{42C841FA-BC22-447E-A72C-E66010AC1F08}" destId="{4BD4BDA0-60D5-4322-A69A-5FB21F19FF2D}" srcOrd="2" destOrd="0" presId="urn:microsoft.com/office/officeart/2018/2/layout/IconCircleList"/>
    <dgm:cxn modelId="{7DC1C20E-7E4F-41CE-BDA8-5D909E131E9A}" type="presParOf" srcId="{42C841FA-BC22-447E-A72C-E66010AC1F08}" destId="{1674E006-8CDC-4E0C-B641-FB723D29DAEF}" srcOrd="3" destOrd="0" presId="urn:microsoft.com/office/officeart/2018/2/layout/IconCircleList"/>
    <dgm:cxn modelId="{7D898597-3024-44B3-BCBA-0F8B57211325}" type="presParOf" srcId="{AA9AE0C6-55D9-459B-99A3-D0E85826E2D2}" destId="{D8BBF7ED-7753-4393-87CB-91F91F46E733}" srcOrd="5" destOrd="0" presId="urn:microsoft.com/office/officeart/2018/2/layout/IconCircleList"/>
    <dgm:cxn modelId="{D8B1FC9B-4311-4EFE-A26D-6150585843F9}" type="presParOf" srcId="{AA9AE0C6-55D9-459B-99A3-D0E85826E2D2}" destId="{5ACA1790-7619-4E52-BB9D-1517179C03F1}" srcOrd="6" destOrd="0" presId="urn:microsoft.com/office/officeart/2018/2/layout/IconCircleList"/>
    <dgm:cxn modelId="{211F59A8-5B8E-4A94-8B61-8D1E94B33891}" type="presParOf" srcId="{5ACA1790-7619-4E52-BB9D-1517179C03F1}" destId="{7DCCE47B-5B54-46C8-B543-7BA71DC3CAE2}" srcOrd="0" destOrd="0" presId="urn:microsoft.com/office/officeart/2018/2/layout/IconCircleList"/>
    <dgm:cxn modelId="{65C74575-92AF-4FAE-B6E0-943581BAA39C}" type="presParOf" srcId="{5ACA1790-7619-4E52-BB9D-1517179C03F1}" destId="{0F9D68FE-8274-41A0-9AF3-68682154E95D}" srcOrd="1" destOrd="0" presId="urn:microsoft.com/office/officeart/2018/2/layout/IconCircleList"/>
    <dgm:cxn modelId="{D8F687D3-3BF3-4335-967D-DD4DB9712630}" type="presParOf" srcId="{5ACA1790-7619-4E52-BB9D-1517179C03F1}" destId="{8EE6C547-8A37-4E46-85BE-C5A157B3E146}" srcOrd="2" destOrd="0" presId="urn:microsoft.com/office/officeart/2018/2/layout/IconCircleList"/>
    <dgm:cxn modelId="{C028B2E8-97D3-46BC-AF8F-B17B9A447B93}" type="presParOf" srcId="{5ACA1790-7619-4E52-BB9D-1517179C03F1}" destId="{F99C7294-5EB5-4DAB-8E44-9C2DB0977854}"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ctr"/>
          <a:r>
            <a:rPr lang="es-CR" sz="1800" b="0">
              <a:latin typeface="Times New Roman" panose="02020603050405020304" pitchFamily="18" charset="0"/>
              <a:cs typeface="Times New Roman" panose="02020603050405020304" pitchFamily="18" charset="0"/>
            </a:rPr>
            <a:t>Cuerpos de investigación específicos: Programas o Proyectos.</a:t>
          </a:r>
          <a:endParaRPr lang="en-US" sz="1800" b="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ctr"/>
          <a:r>
            <a:rPr lang="es-MX" sz="1800" b="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ctr"/>
          <a:r>
            <a:rPr lang="es-MX" sz="1800" b="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06E290A9-FE81-49E4-8A4F-B2F8300B3BF1}">
      <dgm:prSet custT="1"/>
      <dgm:spPr/>
      <dgm:t>
        <a:bodyPr/>
        <a:lstStyle/>
        <a:p>
          <a:pPr algn="ctr"/>
          <a:r>
            <a:rPr lang="es-MX" sz="1800" b="0">
              <a:latin typeface="Times New Roman" panose="02020603050405020304" pitchFamily="18" charset="0"/>
              <a:cs typeface="Times New Roman" panose="02020603050405020304" pitchFamily="18" charset="0"/>
            </a:rPr>
            <a:t>Encuentros anales.</a:t>
          </a:r>
          <a:endParaRPr lang="en-US" sz="1800" b="0">
            <a:latin typeface="Times New Roman" panose="02020603050405020304" pitchFamily="18" charset="0"/>
            <a:cs typeface="Times New Roman" panose="02020603050405020304" pitchFamily="18" charset="0"/>
          </a:endParaRPr>
        </a:p>
      </dgm:t>
    </dgm:pt>
    <dgm:pt modelId="{E76CCC6B-CD4D-455F-9D90-5B8249EAE5ED}" type="par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29196F90-59EE-44B9-AE35-CB7E71AEAB0A}" type="sibTrans" cxnId="{8881604D-B007-49E0-91E3-D13AADFCE7E2}">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90E86FEC-ACC1-47A2-90F0-EE8E10FA214A}">
      <dgm:prSet custT="1"/>
      <dgm:spPr/>
      <dgm:t>
        <a:bodyPr/>
        <a:lstStyle/>
        <a:p>
          <a:pPr algn="ctr"/>
          <a:r>
            <a:rPr lang="es-MX" sz="1800" b="0">
              <a:latin typeface="Times New Roman" panose="02020603050405020304" pitchFamily="18" charset="0"/>
              <a:cs typeface="Times New Roman" panose="02020603050405020304" pitchFamily="18" charset="0"/>
            </a:rPr>
            <a:t>Estrategias de comunicación. </a:t>
          </a:r>
          <a:endParaRPr lang="en-US" sz="1800" b="0">
            <a:latin typeface="Times New Roman" panose="02020603050405020304" pitchFamily="18" charset="0"/>
            <a:cs typeface="Times New Roman" panose="02020603050405020304" pitchFamily="18" charset="0"/>
          </a:endParaRPr>
        </a:p>
      </dgm:t>
    </dgm:pt>
    <dgm:pt modelId="{1F14109B-B790-49AC-9394-1E029861F746}" type="par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5DEF11D-E49B-44F6-9B61-BFDB24DB7709}" type="sibTrans" cxnId="{217467E8-9369-4DF7-848E-87238BDFCD73}">
      <dgm:prSet/>
      <dgm:spPr/>
      <dgm:t>
        <a:bodyPr/>
        <a:lstStyle/>
        <a:p>
          <a:pPr algn="ctr"/>
          <a:endParaRPr lang="en-US" sz="18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5"/>
      <dgm:spPr/>
    </dgm:pt>
    <dgm:pt modelId="{5567171F-5D58-4A80-94C0-8C74D3B8B3AE}" type="pres">
      <dgm:prSet presAssocID="{68745695-225A-4AB8-B44A-4B98B301841C}"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Ir en bicicleta con personas"/>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5">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5"/>
      <dgm:spPr/>
    </dgm:pt>
    <dgm:pt modelId="{6DD2845A-3FCF-4C51-AF1E-12F2388DB668}" type="pres">
      <dgm:prSet presAssocID="{ACC0D356-76D8-418D-B332-F1728B2191A5}"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Reseña de cliente RTL"/>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5">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5"/>
      <dgm:spPr/>
    </dgm:pt>
    <dgm:pt modelId="{408A2BC8-1A3C-41EA-BFA7-16744B5EA043}" type="pres">
      <dgm:prSet presAssocID="{5FABF609-7D41-49DA-8203-1FE382C7C9B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lassroom"/>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5">
        <dgm:presLayoutVars>
          <dgm:chMax val="1"/>
          <dgm:chPref val="1"/>
        </dgm:presLayoutVars>
      </dgm:prSet>
      <dgm:spPr/>
    </dgm:pt>
    <dgm:pt modelId="{AB11EE98-4312-45B2-96DB-70299D5443CE}" type="pres">
      <dgm:prSet presAssocID="{FC792633-DCAF-4B76-AECA-0BD9BF45CB79}" presName="sibTrans" presStyleLbl="sibTrans2D1" presStyleIdx="0" presStyleCnt="0"/>
      <dgm:spPr/>
    </dgm:pt>
    <dgm:pt modelId="{860FA774-F6C7-4369-B51A-312279A622AF}" type="pres">
      <dgm:prSet presAssocID="{06E290A9-FE81-49E4-8A4F-B2F8300B3BF1}" presName="compNode" presStyleCnt="0"/>
      <dgm:spPr/>
    </dgm:pt>
    <dgm:pt modelId="{264E599E-E6DA-4F64-89AD-548C6E0744F7}" type="pres">
      <dgm:prSet presAssocID="{06E290A9-FE81-49E4-8A4F-B2F8300B3BF1}" presName="iconBgRect" presStyleLbl="bgShp" presStyleIdx="3" presStyleCnt="5"/>
      <dgm:spPr/>
    </dgm:pt>
    <dgm:pt modelId="{1F89C21F-DEE5-48B7-8913-712A5112C0F5}" type="pres">
      <dgm:prSet presAssocID="{06E290A9-FE81-49E4-8A4F-B2F8300B3BF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Profesor"/>
        </a:ext>
      </dgm:extLst>
    </dgm:pt>
    <dgm:pt modelId="{FDBD7721-AC2C-4B25-9D9E-4B3E8EB9EA04}" type="pres">
      <dgm:prSet presAssocID="{06E290A9-FE81-49E4-8A4F-B2F8300B3BF1}" presName="spaceRect" presStyleCnt="0"/>
      <dgm:spPr/>
    </dgm:pt>
    <dgm:pt modelId="{6A624A5E-C9C8-46C6-AFC7-A87C2187240A}" type="pres">
      <dgm:prSet presAssocID="{06E290A9-FE81-49E4-8A4F-B2F8300B3BF1}" presName="textRect" presStyleLbl="revTx" presStyleIdx="3" presStyleCnt="5">
        <dgm:presLayoutVars>
          <dgm:chMax val="1"/>
          <dgm:chPref val="1"/>
        </dgm:presLayoutVars>
      </dgm:prSet>
      <dgm:spPr/>
    </dgm:pt>
    <dgm:pt modelId="{7F02FE5C-6863-414C-AC7B-F35BD19A13F3}" type="pres">
      <dgm:prSet presAssocID="{29196F90-59EE-44B9-AE35-CB7E71AEAB0A}" presName="sibTrans" presStyleLbl="sibTrans2D1" presStyleIdx="0" presStyleCnt="0"/>
      <dgm:spPr/>
    </dgm:pt>
    <dgm:pt modelId="{1CC6CCE8-BD4A-4165-BA92-B01FC8D5462B}" type="pres">
      <dgm:prSet presAssocID="{90E86FEC-ACC1-47A2-90F0-EE8E10FA214A}" presName="compNode" presStyleCnt="0"/>
      <dgm:spPr/>
    </dgm:pt>
    <dgm:pt modelId="{81A4AE10-7928-4067-B710-B16392631B4F}" type="pres">
      <dgm:prSet presAssocID="{90E86FEC-ACC1-47A2-90F0-EE8E10FA214A}" presName="iconBgRect" presStyleLbl="bgShp" presStyleIdx="4" presStyleCnt="5"/>
      <dgm:spPr/>
    </dgm:pt>
    <dgm:pt modelId="{C35EDDB5-1CC5-4BF7-9961-98DA3F2D4AAD}" type="pres">
      <dgm:prSet presAssocID="{90E86FEC-ACC1-47A2-90F0-EE8E10FA214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Marketing"/>
        </a:ext>
      </dgm:extLst>
    </dgm:pt>
    <dgm:pt modelId="{1290F826-11DD-4F03-991E-A07C061F0ED2}" type="pres">
      <dgm:prSet presAssocID="{90E86FEC-ACC1-47A2-90F0-EE8E10FA214A}" presName="spaceRect" presStyleCnt="0"/>
      <dgm:spPr/>
    </dgm:pt>
    <dgm:pt modelId="{1B7F6B05-B9FB-4D60-A315-0DD875CDF7FF}" type="pres">
      <dgm:prSet presAssocID="{90E86FEC-ACC1-47A2-90F0-EE8E10FA214A}" presName="textRect" presStyleLbl="revTx" presStyleIdx="4" presStyleCnt="5">
        <dgm:presLayoutVars>
          <dgm:chMax val="1"/>
          <dgm:chPref val="1"/>
        </dgm:presLayoutVars>
      </dgm:prSet>
      <dgm:spPr/>
    </dgm:pt>
  </dgm:ptLst>
  <dgm:cxnLst>
    <dgm:cxn modelId="{9D468020-C586-4D73-99A3-215E0525BD95}" type="presOf" srcId="{90E86FEC-ACC1-47A2-90F0-EE8E10FA214A}" destId="{1B7F6B05-B9FB-4D60-A315-0DD875CDF7FF}" srcOrd="0" destOrd="0" presId="urn:microsoft.com/office/officeart/2018/2/layout/IconCircleList"/>
    <dgm:cxn modelId="{A99FE340-92F2-435D-B4B0-F2EFADC74779}" type="presOf" srcId="{FC792633-DCAF-4B76-AECA-0BD9BF45CB79}" destId="{AB11EE98-4312-45B2-96DB-70299D5443CE}" srcOrd="0" destOrd="0" presId="urn:microsoft.com/office/officeart/2018/2/layout/IconCircleList"/>
    <dgm:cxn modelId="{8881604D-B007-49E0-91E3-D13AADFCE7E2}" srcId="{C2838863-8800-4B2B-A0E6-A5AAEADC69C4}" destId="{06E290A9-FE81-49E4-8A4F-B2F8300B3BF1}" srcOrd="3" destOrd="0" parTransId="{E76CCC6B-CD4D-455F-9D90-5B8249EAE5ED}" sibTransId="{29196F90-59EE-44B9-AE35-CB7E71AEAB0A}"/>
    <dgm:cxn modelId="{546EA954-AC6D-4BB5-A45C-FF6B455BB84D}" type="presOf" srcId="{06E290A9-FE81-49E4-8A4F-B2F8300B3BF1}" destId="{6A624A5E-C9C8-46C6-AFC7-A87C2187240A}" srcOrd="0" destOrd="0" presId="urn:microsoft.com/office/officeart/2018/2/layout/IconCircleLi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008C2AB0-971F-495F-892F-319C652B0576}" type="presOf" srcId="{29196F90-59EE-44B9-AE35-CB7E71AEAB0A}" destId="{7F02FE5C-6863-414C-AC7B-F35BD19A13F3}" srcOrd="0" destOrd="0" presId="urn:microsoft.com/office/officeart/2018/2/layout/IconCircleList"/>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217467E8-9369-4DF7-848E-87238BDFCD73}" srcId="{C2838863-8800-4B2B-A0E6-A5AAEADC69C4}" destId="{90E86FEC-ACC1-47A2-90F0-EE8E10FA214A}" srcOrd="4" destOrd="0" parTransId="{1F14109B-B790-49AC-9394-1E029861F746}" sibTransId="{C5DEF11D-E49B-44F6-9B61-BFDB24DB7709}"/>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 modelId="{79C6F4E7-437A-4103-997D-A5932E213825}" type="presParOf" srcId="{5B837566-63F2-44DA-A2A6-271A00F65C97}" destId="{AB11EE98-4312-45B2-96DB-70299D5443CE}" srcOrd="5" destOrd="0" presId="urn:microsoft.com/office/officeart/2018/2/layout/IconCircleList"/>
    <dgm:cxn modelId="{39D7DE48-B2E4-415F-821C-1E88DD542A7A}" type="presParOf" srcId="{5B837566-63F2-44DA-A2A6-271A00F65C97}" destId="{860FA774-F6C7-4369-B51A-312279A622AF}" srcOrd="6" destOrd="0" presId="urn:microsoft.com/office/officeart/2018/2/layout/IconCircleList"/>
    <dgm:cxn modelId="{6EBD7EB3-1D7D-41C3-8B5E-25FFFF213FF0}" type="presParOf" srcId="{860FA774-F6C7-4369-B51A-312279A622AF}" destId="{264E599E-E6DA-4F64-89AD-548C6E0744F7}" srcOrd="0" destOrd="0" presId="urn:microsoft.com/office/officeart/2018/2/layout/IconCircleList"/>
    <dgm:cxn modelId="{C60DE911-24A3-4A7E-9236-567BB140E6C4}" type="presParOf" srcId="{860FA774-F6C7-4369-B51A-312279A622AF}" destId="{1F89C21F-DEE5-48B7-8913-712A5112C0F5}" srcOrd="1" destOrd="0" presId="urn:microsoft.com/office/officeart/2018/2/layout/IconCircleList"/>
    <dgm:cxn modelId="{2E08107A-927B-490B-881D-172FFAC73EE1}" type="presParOf" srcId="{860FA774-F6C7-4369-B51A-312279A622AF}" destId="{FDBD7721-AC2C-4B25-9D9E-4B3E8EB9EA04}" srcOrd="2" destOrd="0" presId="urn:microsoft.com/office/officeart/2018/2/layout/IconCircleList"/>
    <dgm:cxn modelId="{1E73678E-2574-4256-B492-FD1678AB6FA8}" type="presParOf" srcId="{860FA774-F6C7-4369-B51A-312279A622AF}" destId="{6A624A5E-C9C8-46C6-AFC7-A87C2187240A}" srcOrd="3" destOrd="0" presId="urn:microsoft.com/office/officeart/2018/2/layout/IconCircleList"/>
    <dgm:cxn modelId="{F0A305FE-71FA-4AD9-AC18-3DEF5FC56534}" type="presParOf" srcId="{5B837566-63F2-44DA-A2A6-271A00F65C97}" destId="{7F02FE5C-6863-414C-AC7B-F35BD19A13F3}" srcOrd="7" destOrd="0" presId="urn:microsoft.com/office/officeart/2018/2/layout/IconCircleList"/>
    <dgm:cxn modelId="{D60D3438-2651-4ED3-A35B-B36160810017}" type="presParOf" srcId="{5B837566-63F2-44DA-A2A6-271A00F65C97}" destId="{1CC6CCE8-BD4A-4165-BA92-B01FC8D5462B}" srcOrd="8" destOrd="0" presId="urn:microsoft.com/office/officeart/2018/2/layout/IconCircleList"/>
    <dgm:cxn modelId="{0E9E64DF-01CA-45C5-A712-6A82EAA74A85}" type="presParOf" srcId="{1CC6CCE8-BD4A-4165-BA92-B01FC8D5462B}" destId="{81A4AE10-7928-4067-B710-B16392631B4F}" srcOrd="0" destOrd="0" presId="urn:microsoft.com/office/officeart/2018/2/layout/IconCircleList"/>
    <dgm:cxn modelId="{A10FFAE4-EC27-4FE3-8840-FA6FF138D527}" type="presParOf" srcId="{1CC6CCE8-BD4A-4165-BA92-B01FC8D5462B}" destId="{C35EDDB5-1CC5-4BF7-9961-98DA3F2D4AAD}" srcOrd="1" destOrd="0" presId="urn:microsoft.com/office/officeart/2018/2/layout/IconCircleList"/>
    <dgm:cxn modelId="{ED6D895C-0411-491D-B93F-BE723A80FB35}" type="presParOf" srcId="{1CC6CCE8-BD4A-4165-BA92-B01FC8D5462B}" destId="{1290F826-11DD-4F03-991E-A07C061F0ED2}" srcOrd="2" destOrd="0" presId="urn:microsoft.com/office/officeart/2018/2/layout/IconCircleList"/>
    <dgm:cxn modelId="{65A38C20-94E2-4F98-B261-BC981CD85EA6}" type="presParOf" srcId="{1CC6CCE8-BD4A-4165-BA92-B01FC8D5462B}" destId="{1B7F6B05-B9FB-4D60-A315-0DD875CDF7FF}"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CR" sz="2000" dirty="0">
              <a:latin typeface="Times New Roman" panose="02020603050405020304" pitchFamily="18" charset="0"/>
              <a:cs typeface="Times New Roman" panose="02020603050405020304" pitchFamily="18" charset="0"/>
            </a:rPr>
            <a:t>Levantar registros actualizados </a:t>
          </a:r>
          <a:r>
            <a:rPr lang="es-MX" sz="20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a:latin typeface="Times New Roman" panose="02020603050405020304" pitchFamily="18" charset="0"/>
              <a:cs typeface="Times New Roman" panose="02020603050405020304" pitchFamily="18" charset="0"/>
            </a:rPr>
            <a:t>Incentivar la Investigación Inclusiva, IAP.</a:t>
          </a:r>
          <a:endParaRPr lang="en-US" sz="200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Libro cerrado"/>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D9FD3A-770B-435F-AFB1-6DF438CC57D7}"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D0ADA29-7F4D-4787-B9EA-671CA1545783}">
      <dgm:prSet custT="1"/>
      <dgm:spPr/>
      <dgm:t>
        <a:bodyPr/>
        <a:lstStyle/>
        <a:p>
          <a:pPr algn="just"/>
          <a:r>
            <a:rPr lang="es-MX" sz="2000" dirty="0">
              <a:latin typeface="Times New Roman" panose="02020603050405020304" pitchFamily="18" charset="0"/>
              <a:cs typeface="Times New Roman" panose="02020603050405020304" pitchFamily="18" charset="0"/>
            </a:rPr>
            <a:t>Actualización de enfoques. </a:t>
          </a:r>
          <a:endParaRPr lang="en-US" sz="2000" dirty="0">
            <a:latin typeface="Times New Roman" panose="02020603050405020304" pitchFamily="18" charset="0"/>
            <a:cs typeface="Times New Roman" panose="02020603050405020304" pitchFamily="18" charset="0"/>
          </a:endParaRPr>
        </a:p>
      </dgm:t>
    </dgm:pt>
    <dgm:pt modelId="{4DB5B612-D1F3-4019-8C0A-8480326D8189}" type="par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A973BA2E-BB0D-4C26-8311-3AFD09ED7434}" type="sibTrans" cxnId="{D72B176A-2185-416C-8360-2E2DEE8AD49A}">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3B8497A-0B01-4A9C-A2C2-12688B374776}">
      <dgm:prSet custT="1"/>
      <dgm:spPr/>
      <dgm:t>
        <a:bodyPr/>
        <a:lstStyle/>
        <a:p>
          <a:pPr algn="just"/>
          <a:r>
            <a:rPr lang="es-MX" sz="20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dirty="0">
            <a:latin typeface="Times New Roman" panose="02020603050405020304" pitchFamily="18" charset="0"/>
            <a:cs typeface="Times New Roman" panose="02020603050405020304" pitchFamily="18" charset="0"/>
          </a:endParaRPr>
        </a:p>
      </dgm:t>
    </dgm:pt>
    <dgm:pt modelId="{BAE05A07-6D85-4FA3-950F-F2CB9170A151}" type="par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9C06077-CA42-4997-BCBA-ECF780F12C70}" type="sibTrans" cxnId="{D4F1B62F-52DE-4BB6-BD3F-9F87578C8FC9}">
      <dgm:prSet/>
      <dgm:spPr/>
      <dgm:t>
        <a:bodyPr/>
        <a:lstStyle/>
        <a:p>
          <a:pPr algn="just"/>
          <a:endParaRPr lang="en-US" sz="3200">
            <a:latin typeface="Times New Roman" panose="02020603050405020304" pitchFamily="18" charset="0"/>
            <a:cs typeface="Times New Roman" panose="02020603050405020304" pitchFamily="18" charset="0"/>
          </a:endParaRPr>
        </a:p>
      </dgm:t>
    </dgm:pt>
    <dgm:pt modelId="{C50EE5C7-DCDB-4CEB-82D4-CDD6ACBA92D0}" type="pres">
      <dgm:prSet presAssocID="{11D9FD3A-770B-435F-AFB1-6DF438CC57D7}" presName="root" presStyleCnt="0">
        <dgm:presLayoutVars>
          <dgm:dir/>
          <dgm:resizeHandles val="exact"/>
        </dgm:presLayoutVars>
      </dgm:prSet>
      <dgm:spPr/>
    </dgm:pt>
    <dgm:pt modelId="{F88B8EE7-4989-44BD-98B2-B99DFFA8BEE1}" type="pres">
      <dgm:prSet presAssocID="{11D9FD3A-770B-435F-AFB1-6DF438CC57D7}" presName="container" presStyleCnt="0">
        <dgm:presLayoutVars>
          <dgm:dir/>
          <dgm:resizeHandles val="exact"/>
        </dgm:presLayoutVars>
      </dgm:prSet>
      <dgm:spPr/>
    </dgm:pt>
    <dgm:pt modelId="{CDF2B34B-BF41-4C30-907D-64F2378160EA}" type="pres">
      <dgm:prSet presAssocID="{4D0ADA29-7F4D-4787-B9EA-671CA1545783}" presName="compNode" presStyleCnt="0"/>
      <dgm:spPr/>
    </dgm:pt>
    <dgm:pt modelId="{086247F1-63DB-47C0-BADE-191475B01770}" type="pres">
      <dgm:prSet presAssocID="{4D0ADA29-7F4D-4787-B9EA-671CA1545783}" presName="iconBgRect" presStyleLbl="bgShp" presStyleIdx="0" presStyleCnt="2"/>
      <dgm:spPr>
        <a:solidFill>
          <a:schemeClr val="accent6">
            <a:lumMod val="75000"/>
          </a:schemeClr>
        </a:solidFill>
      </dgm:spPr>
    </dgm:pt>
    <dgm:pt modelId="{A2A44543-A8CC-4E10-A915-D4DED2D2AB5A}" type="pres">
      <dgm:prSet presAssocID="{4D0ADA29-7F4D-4787-B9EA-671CA154578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Repetir"/>
        </a:ext>
      </dgm:extLst>
    </dgm:pt>
    <dgm:pt modelId="{29764538-0F75-419F-B7CD-3D1D95DBDDB2}" type="pres">
      <dgm:prSet presAssocID="{4D0ADA29-7F4D-4787-B9EA-671CA1545783}" presName="spaceRect" presStyleCnt="0"/>
      <dgm:spPr/>
    </dgm:pt>
    <dgm:pt modelId="{1CEC5CCD-AF95-4DCE-B847-E82EB3A0F0AF}" type="pres">
      <dgm:prSet presAssocID="{4D0ADA29-7F4D-4787-B9EA-671CA1545783}" presName="textRect" presStyleLbl="revTx" presStyleIdx="0" presStyleCnt="2">
        <dgm:presLayoutVars>
          <dgm:chMax val="1"/>
          <dgm:chPref val="1"/>
        </dgm:presLayoutVars>
      </dgm:prSet>
      <dgm:spPr/>
    </dgm:pt>
    <dgm:pt modelId="{95523457-E347-44EB-8D54-16E431E1C530}" type="pres">
      <dgm:prSet presAssocID="{A973BA2E-BB0D-4C26-8311-3AFD09ED7434}" presName="sibTrans" presStyleLbl="sibTrans2D1" presStyleIdx="0" presStyleCnt="0"/>
      <dgm:spPr/>
    </dgm:pt>
    <dgm:pt modelId="{601F0BD9-DA2B-45F3-850F-464700E02BF6}" type="pres">
      <dgm:prSet presAssocID="{C3B8497A-0B01-4A9C-A2C2-12688B374776}" presName="compNode" presStyleCnt="0"/>
      <dgm:spPr/>
    </dgm:pt>
    <dgm:pt modelId="{58631A0F-6038-4A2E-846B-151EBC4DF9BC}" type="pres">
      <dgm:prSet presAssocID="{C3B8497A-0B01-4A9C-A2C2-12688B374776}" presName="iconBgRect" presStyleLbl="bgShp" presStyleIdx="1" presStyleCnt="2"/>
      <dgm:spPr>
        <a:solidFill>
          <a:schemeClr val="accent5">
            <a:lumMod val="75000"/>
          </a:schemeClr>
        </a:solidFill>
      </dgm:spPr>
    </dgm:pt>
    <dgm:pt modelId="{9A9B4B68-FEF8-4A8B-97DD-ABE0E7EE0332}" type="pres">
      <dgm:prSet presAssocID="{C3B8497A-0B01-4A9C-A2C2-12688B37477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ala de juntas"/>
        </a:ext>
      </dgm:extLst>
    </dgm:pt>
    <dgm:pt modelId="{D916C5D7-A8B7-4747-9BA2-52B1B697BAF4}" type="pres">
      <dgm:prSet presAssocID="{C3B8497A-0B01-4A9C-A2C2-12688B374776}" presName="spaceRect" presStyleCnt="0"/>
      <dgm:spPr/>
    </dgm:pt>
    <dgm:pt modelId="{3DD77774-C71B-4BB9-980B-3EC16792FC6D}" type="pres">
      <dgm:prSet presAssocID="{C3B8497A-0B01-4A9C-A2C2-12688B374776}" presName="textRect" presStyleLbl="revTx" presStyleIdx="1" presStyleCnt="2">
        <dgm:presLayoutVars>
          <dgm:chMax val="1"/>
          <dgm:chPref val="1"/>
        </dgm:presLayoutVars>
      </dgm:prSet>
      <dgm:spPr/>
    </dgm:pt>
  </dgm:ptLst>
  <dgm:cxnLst>
    <dgm:cxn modelId="{D4F1B62F-52DE-4BB6-BD3F-9F87578C8FC9}" srcId="{11D9FD3A-770B-435F-AFB1-6DF438CC57D7}" destId="{C3B8497A-0B01-4A9C-A2C2-12688B374776}" srcOrd="1" destOrd="0" parTransId="{BAE05A07-6D85-4FA3-950F-F2CB9170A151}" sibTransId="{C9C06077-CA42-4997-BCBA-ECF780F12C70}"/>
    <dgm:cxn modelId="{D81DC540-B104-400B-B4D7-DAD3BEB34B37}" type="presOf" srcId="{11D9FD3A-770B-435F-AFB1-6DF438CC57D7}" destId="{C50EE5C7-DCDB-4CEB-82D4-CDD6ACBA92D0}" srcOrd="0" destOrd="0" presId="urn:microsoft.com/office/officeart/2018/2/layout/IconCircleList"/>
    <dgm:cxn modelId="{D72B176A-2185-416C-8360-2E2DEE8AD49A}" srcId="{11D9FD3A-770B-435F-AFB1-6DF438CC57D7}" destId="{4D0ADA29-7F4D-4787-B9EA-671CA1545783}" srcOrd="0" destOrd="0" parTransId="{4DB5B612-D1F3-4019-8C0A-8480326D8189}" sibTransId="{A973BA2E-BB0D-4C26-8311-3AFD09ED7434}"/>
    <dgm:cxn modelId="{8A8BF48B-70F3-4733-B671-016AF712C154}" type="presOf" srcId="{A973BA2E-BB0D-4C26-8311-3AFD09ED7434}" destId="{95523457-E347-44EB-8D54-16E431E1C530}" srcOrd="0" destOrd="0" presId="urn:microsoft.com/office/officeart/2018/2/layout/IconCircleList"/>
    <dgm:cxn modelId="{3FD9A2A0-349D-4B1F-87CF-A616AB7B658D}" type="presOf" srcId="{C3B8497A-0B01-4A9C-A2C2-12688B374776}" destId="{3DD77774-C71B-4BB9-980B-3EC16792FC6D}" srcOrd="0" destOrd="0" presId="urn:microsoft.com/office/officeart/2018/2/layout/IconCircleList"/>
    <dgm:cxn modelId="{D54D2CD3-90E9-40E2-8A46-3F4A75A9683B}" type="presOf" srcId="{4D0ADA29-7F4D-4787-B9EA-671CA1545783}" destId="{1CEC5CCD-AF95-4DCE-B847-E82EB3A0F0AF}" srcOrd="0" destOrd="0" presId="urn:microsoft.com/office/officeart/2018/2/layout/IconCircleList"/>
    <dgm:cxn modelId="{79219518-0B16-46BB-8DB1-F8593FB53F29}" type="presParOf" srcId="{C50EE5C7-DCDB-4CEB-82D4-CDD6ACBA92D0}" destId="{F88B8EE7-4989-44BD-98B2-B99DFFA8BEE1}" srcOrd="0" destOrd="0" presId="urn:microsoft.com/office/officeart/2018/2/layout/IconCircleList"/>
    <dgm:cxn modelId="{FB657888-2C0D-492D-A7EA-35149BB65A8A}" type="presParOf" srcId="{F88B8EE7-4989-44BD-98B2-B99DFFA8BEE1}" destId="{CDF2B34B-BF41-4C30-907D-64F2378160EA}" srcOrd="0" destOrd="0" presId="urn:microsoft.com/office/officeart/2018/2/layout/IconCircleList"/>
    <dgm:cxn modelId="{5BA2625F-4E51-4DEB-B0ED-CD2DE38E8647}" type="presParOf" srcId="{CDF2B34B-BF41-4C30-907D-64F2378160EA}" destId="{086247F1-63DB-47C0-BADE-191475B01770}" srcOrd="0" destOrd="0" presId="urn:microsoft.com/office/officeart/2018/2/layout/IconCircleList"/>
    <dgm:cxn modelId="{089D5CBF-3EF0-414E-A9BE-CE99A2EB4A87}" type="presParOf" srcId="{CDF2B34B-BF41-4C30-907D-64F2378160EA}" destId="{A2A44543-A8CC-4E10-A915-D4DED2D2AB5A}" srcOrd="1" destOrd="0" presId="urn:microsoft.com/office/officeart/2018/2/layout/IconCircleList"/>
    <dgm:cxn modelId="{3D299B2C-4995-4077-B0C9-56CADB05CF7E}" type="presParOf" srcId="{CDF2B34B-BF41-4C30-907D-64F2378160EA}" destId="{29764538-0F75-419F-B7CD-3D1D95DBDDB2}" srcOrd="2" destOrd="0" presId="urn:microsoft.com/office/officeart/2018/2/layout/IconCircleList"/>
    <dgm:cxn modelId="{B3F955C1-5D2F-471A-ADBA-06DCD444D9F5}" type="presParOf" srcId="{CDF2B34B-BF41-4C30-907D-64F2378160EA}" destId="{1CEC5CCD-AF95-4DCE-B847-E82EB3A0F0AF}" srcOrd="3" destOrd="0" presId="urn:microsoft.com/office/officeart/2018/2/layout/IconCircleList"/>
    <dgm:cxn modelId="{146FAFD3-7977-4CC7-9DCB-981792693364}" type="presParOf" srcId="{F88B8EE7-4989-44BD-98B2-B99DFFA8BEE1}" destId="{95523457-E347-44EB-8D54-16E431E1C530}" srcOrd="1" destOrd="0" presId="urn:microsoft.com/office/officeart/2018/2/layout/IconCircleList"/>
    <dgm:cxn modelId="{689559A6-A049-4FF4-BB41-46AAB574A3AE}" type="presParOf" srcId="{F88B8EE7-4989-44BD-98B2-B99DFFA8BEE1}" destId="{601F0BD9-DA2B-45F3-850F-464700E02BF6}" srcOrd="2" destOrd="0" presId="urn:microsoft.com/office/officeart/2018/2/layout/IconCircleList"/>
    <dgm:cxn modelId="{026A8B53-0013-4B6B-B2C8-A650420B5570}" type="presParOf" srcId="{601F0BD9-DA2B-45F3-850F-464700E02BF6}" destId="{58631A0F-6038-4A2E-846B-151EBC4DF9BC}" srcOrd="0" destOrd="0" presId="urn:microsoft.com/office/officeart/2018/2/layout/IconCircleList"/>
    <dgm:cxn modelId="{42F7F4D0-F2C4-451A-9957-B920BF350609}" type="presParOf" srcId="{601F0BD9-DA2B-45F3-850F-464700E02BF6}" destId="{9A9B4B68-FEF8-4A8B-97DD-ABE0E7EE0332}" srcOrd="1" destOrd="0" presId="urn:microsoft.com/office/officeart/2018/2/layout/IconCircleList"/>
    <dgm:cxn modelId="{4D762346-28F8-46A7-88AD-A765E607431B}" type="presParOf" srcId="{601F0BD9-DA2B-45F3-850F-464700E02BF6}" destId="{D916C5D7-A8B7-4747-9BA2-52B1B697BAF4}" srcOrd="2" destOrd="0" presId="urn:microsoft.com/office/officeart/2018/2/layout/IconCircleList"/>
    <dgm:cxn modelId="{A98A014E-8230-4AC7-85FA-0753D4543239}" type="presParOf" srcId="{601F0BD9-DA2B-45F3-850F-464700E02BF6}" destId="{3DD77774-C71B-4BB9-980B-3EC16792FC6D}"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2838863-8800-4B2B-A0E6-A5AAEADC69C4}"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8745695-225A-4AB8-B44A-4B98B301841C}">
      <dgm:prSet custT="1"/>
      <dgm:spPr/>
      <dgm:t>
        <a:bodyPr/>
        <a:lstStyle/>
        <a:p>
          <a:pPr algn="just">
            <a:lnSpc>
              <a:spcPct val="100000"/>
            </a:lnSpc>
          </a:pPr>
          <a:r>
            <a:rPr lang="es-MX" sz="20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dirty="0">
            <a:latin typeface="Times New Roman" panose="02020603050405020304" pitchFamily="18" charset="0"/>
            <a:cs typeface="Times New Roman" panose="02020603050405020304" pitchFamily="18" charset="0"/>
          </a:endParaRPr>
        </a:p>
      </dgm:t>
    </dgm:pt>
    <dgm:pt modelId="{A5488ADF-F64A-49ED-80D6-BB4D887646A7}" type="parTrans" cxnId="{8591D475-7A01-47D1-9F30-B2BCF8451A3A}">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B29CF83E-DA91-4179-BB1D-310CDBA24015}" type="sibTrans" cxnId="{8591D475-7A01-47D1-9F30-B2BCF8451A3A}">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ACC0D356-76D8-418D-B332-F1728B2191A5}">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Enfoque territorial</a:t>
          </a:r>
          <a:r>
            <a:rPr lang="es-MX" sz="2000" b="0" dirty="0">
              <a:latin typeface="Times New Roman" panose="02020603050405020304" pitchFamily="18" charset="0"/>
              <a:cs typeface="Times New Roman" panose="02020603050405020304" pitchFamily="18" charset="0"/>
            </a:rPr>
            <a:t>.</a:t>
          </a:r>
          <a:endParaRPr lang="en-US" sz="2000" b="0" dirty="0">
            <a:latin typeface="Times New Roman" panose="02020603050405020304" pitchFamily="18" charset="0"/>
            <a:cs typeface="Times New Roman" panose="02020603050405020304" pitchFamily="18" charset="0"/>
          </a:endParaRPr>
        </a:p>
      </dgm:t>
    </dgm:pt>
    <dgm:pt modelId="{AEA55BED-B72A-4D97-9B28-EA7C436AFE88}" type="parTrans" cxnId="{BAF081BB-529A-4279-8CE5-21AAB74974B6}">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A6517547-E717-4922-8FFD-C26F19C9F954}" type="sibTrans" cxnId="{BAF081BB-529A-4279-8CE5-21AAB74974B6}">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5FABF609-7D41-49DA-8203-1FE382C7C9B3}">
      <dgm:prSet custT="1"/>
      <dgm:spPr/>
      <dgm:t>
        <a:bodyPr/>
        <a:lstStyle/>
        <a:p>
          <a:pPr algn="just">
            <a:lnSpc>
              <a:spcPct val="100000"/>
            </a:lnSpc>
          </a:pPr>
          <a:r>
            <a:rPr lang="es-CR" sz="2000" dirty="0">
              <a:latin typeface="Times New Roman" panose="02020603050405020304" pitchFamily="18" charset="0"/>
              <a:cs typeface="Times New Roman" panose="02020603050405020304" pitchFamily="18" charset="0"/>
            </a:rPr>
            <a:t>Interdisciplinariedad. </a:t>
          </a:r>
          <a:endParaRPr lang="en-US" sz="2000" b="0" dirty="0">
            <a:latin typeface="Times New Roman" panose="02020603050405020304" pitchFamily="18" charset="0"/>
            <a:cs typeface="Times New Roman" panose="02020603050405020304" pitchFamily="18" charset="0"/>
          </a:endParaRPr>
        </a:p>
      </dgm:t>
    </dgm:pt>
    <dgm:pt modelId="{963DE993-8EAA-437E-8B7F-BC0E4564D165}" type="parTrans" cxnId="{1C200A8B-6B0F-4F00-AE27-A1D3E55111AF}">
      <dgm:prSet/>
      <dgm:spPr/>
      <dgm:t>
        <a:bodyPr/>
        <a:lstStyle/>
        <a:p>
          <a:pPr algn="just"/>
          <a:endParaRPr lang="en-US" sz="2000" b="0">
            <a:latin typeface="Times New Roman" panose="02020603050405020304" pitchFamily="18" charset="0"/>
            <a:cs typeface="Times New Roman" panose="02020603050405020304" pitchFamily="18" charset="0"/>
          </a:endParaRPr>
        </a:p>
      </dgm:t>
    </dgm:pt>
    <dgm:pt modelId="{FC792633-DCAF-4B76-AECA-0BD9BF45CB79}" type="sibTrans" cxnId="{1C200A8B-6B0F-4F00-AE27-A1D3E55111AF}">
      <dgm:prSet/>
      <dgm:spPr/>
      <dgm:t>
        <a:bodyPr/>
        <a:lstStyle/>
        <a:p>
          <a:pPr algn="just">
            <a:lnSpc>
              <a:spcPct val="100000"/>
            </a:lnSpc>
          </a:pPr>
          <a:endParaRPr lang="en-US" sz="2000" b="0">
            <a:latin typeface="Times New Roman" panose="02020603050405020304" pitchFamily="18" charset="0"/>
            <a:cs typeface="Times New Roman" panose="02020603050405020304" pitchFamily="18" charset="0"/>
          </a:endParaRPr>
        </a:p>
      </dgm:t>
    </dgm:pt>
    <dgm:pt modelId="{CD199862-625C-4455-85B7-9AD8F4D0B5C6}" type="pres">
      <dgm:prSet presAssocID="{C2838863-8800-4B2B-A0E6-A5AAEADC69C4}" presName="root" presStyleCnt="0">
        <dgm:presLayoutVars>
          <dgm:dir/>
          <dgm:resizeHandles val="exact"/>
        </dgm:presLayoutVars>
      </dgm:prSet>
      <dgm:spPr/>
    </dgm:pt>
    <dgm:pt modelId="{5B837566-63F2-44DA-A2A6-271A00F65C97}" type="pres">
      <dgm:prSet presAssocID="{C2838863-8800-4B2B-A0E6-A5AAEADC69C4}" presName="container" presStyleCnt="0">
        <dgm:presLayoutVars>
          <dgm:dir/>
          <dgm:resizeHandles val="exact"/>
        </dgm:presLayoutVars>
      </dgm:prSet>
      <dgm:spPr/>
    </dgm:pt>
    <dgm:pt modelId="{774072BB-0C1E-4EE4-8234-110759B17E9D}" type="pres">
      <dgm:prSet presAssocID="{68745695-225A-4AB8-B44A-4B98B301841C}" presName="compNode" presStyleCnt="0"/>
      <dgm:spPr/>
    </dgm:pt>
    <dgm:pt modelId="{6503FA70-0B0F-4A50-98A0-D3B07EABF854}" type="pres">
      <dgm:prSet presAssocID="{68745695-225A-4AB8-B44A-4B98B301841C}" presName="iconBgRect" presStyleLbl="bgShp" presStyleIdx="0" presStyleCnt="3"/>
      <dgm:spPr/>
    </dgm:pt>
    <dgm:pt modelId="{5567171F-5D58-4A80-94C0-8C74D3B8B3AE}" type="pres">
      <dgm:prSet presAssocID="{68745695-225A-4AB8-B44A-4B98B301841C}"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ula"/>
        </a:ext>
      </dgm:extLst>
    </dgm:pt>
    <dgm:pt modelId="{2F3DBE90-075F-4D8B-AEFA-FCA6C753BDC9}" type="pres">
      <dgm:prSet presAssocID="{68745695-225A-4AB8-B44A-4B98B301841C}" presName="spaceRect" presStyleCnt="0"/>
      <dgm:spPr/>
    </dgm:pt>
    <dgm:pt modelId="{6FBBD6DA-EA8C-4401-8B96-778717016273}" type="pres">
      <dgm:prSet presAssocID="{68745695-225A-4AB8-B44A-4B98B301841C}" presName="textRect" presStyleLbl="revTx" presStyleIdx="0" presStyleCnt="3">
        <dgm:presLayoutVars>
          <dgm:chMax val="1"/>
          <dgm:chPref val="1"/>
        </dgm:presLayoutVars>
      </dgm:prSet>
      <dgm:spPr/>
    </dgm:pt>
    <dgm:pt modelId="{BB61FE67-55CF-4DBD-A3DE-C531FE0BC988}" type="pres">
      <dgm:prSet presAssocID="{B29CF83E-DA91-4179-BB1D-310CDBA24015}" presName="sibTrans" presStyleLbl="sibTrans2D1" presStyleIdx="0" presStyleCnt="0"/>
      <dgm:spPr/>
    </dgm:pt>
    <dgm:pt modelId="{41E630D6-E3EA-4F3C-B0AA-7F19A3BFBCFA}" type="pres">
      <dgm:prSet presAssocID="{ACC0D356-76D8-418D-B332-F1728B2191A5}" presName="compNode" presStyleCnt="0"/>
      <dgm:spPr/>
    </dgm:pt>
    <dgm:pt modelId="{06688328-EF86-4335-A27B-E087F07DBE62}" type="pres">
      <dgm:prSet presAssocID="{ACC0D356-76D8-418D-B332-F1728B2191A5}" presName="iconBgRect" presStyleLbl="bgShp" presStyleIdx="1" presStyleCnt="3"/>
      <dgm:spPr/>
    </dgm:pt>
    <dgm:pt modelId="{6DD2845A-3FCF-4C51-AF1E-12F2388DB668}" type="pres">
      <dgm:prSet presAssocID="{ACC0D356-76D8-418D-B332-F1728B2191A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arcador"/>
        </a:ext>
      </dgm:extLst>
    </dgm:pt>
    <dgm:pt modelId="{28B05881-7CA3-458F-86D8-3274EDED3115}" type="pres">
      <dgm:prSet presAssocID="{ACC0D356-76D8-418D-B332-F1728B2191A5}" presName="spaceRect" presStyleCnt="0"/>
      <dgm:spPr/>
    </dgm:pt>
    <dgm:pt modelId="{2689F597-3774-4F4A-B863-360F68FF9E69}" type="pres">
      <dgm:prSet presAssocID="{ACC0D356-76D8-418D-B332-F1728B2191A5}" presName="textRect" presStyleLbl="revTx" presStyleIdx="1" presStyleCnt="3">
        <dgm:presLayoutVars>
          <dgm:chMax val="1"/>
          <dgm:chPref val="1"/>
        </dgm:presLayoutVars>
      </dgm:prSet>
      <dgm:spPr/>
    </dgm:pt>
    <dgm:pt modelId="{7E246433-C312-428D-8F84-001EB19E8DE4}" type="pres">
      <dgm:prSet presAssocID="{A6517547-E717-4922-8FFD-C26F19C9F954}" presName="sibTrans" presStyleLbl="sibTrans2D1" presStyleIdx="0" presStyleCnt="0"/>
      <dgm:spPr/>
    </dgm:pt>
    <dgm:pt modelId="{A39A7D93-EE60-4272-850E-97456C1CCB7C}" type="pres">
      <dgm:prSet presAssocID="{5FABF609-7D41-49DA-8203-1FE382C7C9B3}" presName="compNode" presStyleCnt="0"/>
      <dgm:spPr/>
    </dgm:pt>
    <dgm:pt modelId="{DCA13779-0313-4FF8-B4E2-DB34D94B8277}" type="pres">
      <dgm:prSet presAssocID="{5FABF609-7D41-49DA-8203-1FE382C7C9B3}" presName="iconBgRect" presStyleLbl="bgShp" presStyleIdx="2" presStyleCnt="3"/>
      <dgm:spPr/>
    </dgm:pt>
    <dgm:pt modelId="{408A2BC8-1A3C-41EA-BFA7-16744B5EA043}" type="pres">
      <dgm:prSet presAssocID="{5FABF609-7D41-49DA-8203-1FE382C7C9B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Diagrama de Venn"/>
        </a:ext>
      </dgm:extLst>
    </dgm:pt>
    <dgm:pt modelId="{D2EDE698-156E-4268-93B2-295A85F3E3A6}" type="pres">
      <dgm:prSet presAssocID="{5FABF609-7D41-49DA-8203-1FE382C7C9B3}" presName="spaceRect" presStyleCnt="0"/>
      <dgm:spPr/>
    </dgm:pt>
    <dgm:pt modelId="{7FC40D35-D21C-41E1-A321-138C765CA80B}" type="pres">
      <dgm:prSet presAssocID="{5FABF609-7D41-49DA-8203-1FE382C7C9B3}" presName="textRect" presStyleLbl="revTx" presStyleIdx="2" presStyleCnt="3">
        <dgm:presLayoutVars>
          <dgm:chMax val="1"/>
          <dgm:chPref val="1"/>
        </dgm:presLayoutVars>
      </dgm:prSet>
      <dgm:spPr/>
    </dgm:pt>
  </dgm:ptLst>
  <dgm:cxnLst>
    <dgm:cxn modelId="{8591D475-7A01-47D1-9F30-B2BCF8451A3A}" srcId="{C2838863-8800-4B2B-A0E6-A5AAEADC69C4}" destId="{68745695-225A-4AB8-B44A-4B98B301841C}" srcOrd="0" destOrd="0" parTransId="{A5488ADF-F64A-49ED-80D6-BB4D887646A7}" sibTransId="{B29CF83E-DA91-4179-BB1D-310CDBA24015}"/>
    <dgm:cxn modelId="{1C200A8B-6B0F-4F00-AE27-A1D3E55111AF}" srcId="{C2838863-8800-4B2B-A0E6-A5AAEADC69C4}" destId="{5FABF609-7D41-49DA-8203-1FE382C7C9B3}" srcOrd="2" destOrd="0" parTransId="{963DE993-8EAA-437E-8B7F-BC0E4564D165}" sibTransId="{FC792633-DCAF-4B76-AECA-0BD9BF45CB79}"/>
    <dgm:cxn modelId="{BAF081BB-529A-4279-8CE5-21AAB74974B6}" srcId="{C2838863-8800-4B2B-A0E6-A5AAEADC69C4}" destId="{ACC0D356-76D8-418D-B332-F1728B2191A5}" srcOrd="1" destOrd="0" parTransId="{AEA55BED-B72A-4D97-9B28-EA7C436AFE88}" sibTransId="{A6517547-E717-4922-8FFD-C26F19C9F954}"/>
    <dgm:cxn modelId="{381E18D5-1260-4B5D-99F9-3D08AB9C9FB7}" type="presOf" srcId="{C2838863-8800-4B2B-A0E6-A5AAEADC69C4}" destId="{CD199862-625C-4455-85B7-9AD8F4D0B5C6}" srcOrd="0" destOrd="0" presId="urn:microsoft.com/office/officeart/2018/2/layout/IconCircleList"/>
    <dgm:cxn modelId="{D5C206E8-5987-467B-A8AE-04F2FE8FCC4B}" type="presOf" srcId="{68745695-225A-4AB8-B44A-4B98B301841C}" destId="{6FBBD6DA-EA8C-4401-8B96-778717016273}" srcOrd="0" destOrd="0" presId="urn:microsoft.com/office/officeart/2018/2/layout/IconCircleList"/>
    <dgm:cxn modelId="{44A585E9-E36B-41C2-AE30-00D81023AC51}" type="presOf" srcId="{5FABF609-7D41-49DA-8203-1FE382C7C9B3}" destId="{7FC40D35-D21C-41E1-A321-138C765CA80B}" srcOrd="0" destOrd="0" presId="urn:microsoft.com/office/officeart/2018/2/layout/IconCircleList"/>
    <dgm:cxn modelId="{95F4C8F1-DF9B-4754-8AE4-FA65C8BC861A}" type="presOf" srcId="{A6517547-E717-4922-8FFD-C26F19C9F954}" destId="{7E246433-C312-428D-8F84-001EB19E8DE4}" srcOrd="0" destOrd="0" presId="urn:microsoft.com/office/officeart/2018/2/layout/IconCircleList"/>
    <dgm:cxn modelId="{3C114CF4-882A-4688-9F3C-DB9E06A0A5CD}" type="presOf" srcId="{B29CF83E-DA91-4179-BB1D-310CDBA24015}" destId="{BB61FE67-55CF-4DBD-A3DE-C531FE0BC988}" srcOrd="0" destOrd="0" presId="urn:microsoft.com/office/officeart/2018/2/layout/IconCircleList"/>
    <dgm:cxn modelId="{314ED7FA-ACBA-41DA-9451-C158175AF1E3}" type="presOf" srcId="{ACC0D356-76D8-418D-B332-F1728B2191A5}" destId="{2689F597-3774-4F4A-B863-360F68FF9E69}" srcOrd="0" destOrd="0" presId="urn:microsoft.com/office/officeart/2018/2/layout/IconCircleList"/>
    <dgm:cxn modelId="{9DCF72BE-1951-4BD0-A578-92C6455AE100}" type="presParOf" srcId="{CD199862-625C-4455-85B7-9AD8F4D0B5C6}" destId="{5B837566-63F2-44DA-A2A6-271A00F65C97}" srcOrd="0" destOrd="0" presId="urn:microsoft.com/office/officeart/2018/2/layout/IconCircleList"/>
    <dgm:cxn modelId="{49B63A50-43CC-4176-9D35-8D1C6F2E4F46}" type="presParOf" srcId="{5B837566-63F2-44DA-A2A6-271A00F65C97}" destId="{774072BB-0C1E-4EE4-8234-110759B17E9D}" srcOrd="0" destOrd="0" presId="urn:microsoft.com/office/officeart/2018/2/layout/IconCircleList"/>
    <dgm:cxn modelId="{89B11A66-CDF9-45E9-9877-22DAC50E2419}" type="presParOf" srcId="{774072BB-0C1E-4EE4-8234-110759B17E9D}" destId="{6503FA70-0B0F-4A50-98A0-D3B07EABF854}" srcOrd="0" destOrd="0" presId="urn:microsoft.com/office/officeart/2018/2/layout/IconCircleList"/>
    <dgm:cxn modelId="{EBD5E603-6740-4BAF-948B-BE9EDA8815E1}" type="presParOf" srcId="{774072BB-0C1E-4EE4-8234-110759B17E9D}" destId="{5567171F-5D58-4A80-94C0-8C74D3B8B3AE}" srcOrd="1" destOrd="0" presId="urn:microsoft.com/office/officeart/2018/2/layout/IconCircleList"/>
    <dgm:cxn modelId="{965F2854-D405-4B74-821F-C39AE8020950}" type="presParOf" srcId="{774072BB-0C1E-4EE4-8234-110759B17E9D}" destId="{2F3DBE90-075F-4D8B-AEFA-FCA6C753BDC9}" srcOrd="2" destOrd="0" presId="urn:microsoft.com/office/officeart/2018/2/layout/IconCircleList"/>
    <dgm:cxn modelId="{997784D1-1AB9-4560-B2E0-1A0BB52B4E7E}" type="presParOf" srcId="{774072BB-0C1E-4EE4-8234-110759B17E9D}" destId="{6FBBD6DA-EA8C-4401-8B96-778717016273}" srcOrd="3" destOrd="0" presId="urn:microsoft.com/office/officeart/2018/2/layout/IconCircleList"/>
    <dgm:cxn modelId="{25076B93-572D-40F2-944F-19CFCC46331E}" type="presParOf" srcId="{5B837566-63F2-44DA-A2A6-271A00F65C97}" destId="{BB61FE67-55CF-4DBD-A3DE-C531FE0BC988}" srcOrd="1" destOrd="0" presId="urn:microsoft.com/office/officeart/2018/2/layout/IconCircleList"/>
    <dgm:cxn modelId="{7B182080-5F90-4948-BD1A-C6001200F5AC}" type="presParOf" srcId="{5B837566-63F2-44DA-A2A6-271A00F65C97}" destId="{41E630D6-E3EA-4F3C-B0AA-7F19A3BFBCFA}" srcOrd="2" destOrd="0" presId="urn:microsoft.com/office/officeart/2018/2/layout/IconCircleList"/>
    <dgm:cxn modelId="{1B9E1314-3C9A-47A7-B400-2DE3E242F207}" type="presParOf" srcId="{41E630D6-E3EA-4F3C-B0AA-7F19A3BFBCFA}" destId="{06688328-EF86-4335-A27B-E087F07DBE62}" srcOrd="0" destOrd="0" presId="urn:microsoft.com/office/officeart/2018/2/layout/IconCircleList"/>
    <dgm:cxn modelId="{4437BCBD-BEC7-4462-AB0F-5742C5C31546}" type="presParOf" srcId="{41E630D6-E3EA-4F3C-B0AA-7F19A3BFBCFA}" destId="{6DD2845A-3FCF-4C51-AF1E-12F2388DB668}" srcOrd="1" destOrd="0" presId="urn:microsoft.com/office/officeart/2018/2/layout/IconCircleList"/>
    <dgm:cxn modelId="{A21D6AC1-BD66-4A44-BE05-AA61B7BDAAFB}" type="presParOf" srcId="{41E630D6-E3EA-4F3C-B0AA-7F19A3BFBCFA}" destId="{28B05881-7CA3-458F-86D8-3274EDED3115}" srcOrd="2" destOrd="0" presId="urn:microsoft.com/office/officeart/2018/2/layout/IconCircleList"/>
    <dgm:cxn modelId="{82BD1D00-5835-46AD-9881-80A5E88F54F1}" type="presParOf" srcId="{41E630D6-E3EA-4F3C-B0AA-7F19A3BFBCFA}" destId="{2689F597-3774-4F4A-B863-360F68FF9E69}" srcOrd="3" destOrd="0" presId="urn:microsoft.com/office/officeart/2018/2/layout/IconCircleList"/>
    <dgm:cxn modelId="{62995594-3E7F-4B2C-A098-FA55C1DA5A83}" type="presParOf" srcId="{5B837566-63F2-44DA-A2A6-271A00F65C97}" destId="{7E246433-C312-428D-8F84-001EB19E8DE4}" srcOrd="3" destOrd="0" presId="urn:microsoft.com/office/officeart/2018/2/layout/IconCircleList"/>
    <dgm:cxn modelId="{408C8176-FF30-49DB-B254-282F8DCA3C40}" type="presParOf" srcId="{5B837566-63F2-44DA-A2A6-271A00F65C97}" destId="{A39A7D93-EE60-4272-850E-97456C1CCB7C}" srcOrd="4" destOrd="0" presId="urn:microsoft.com/office/officeart/2018/2/layout/IconCircleList"/>
    <dgm:cxn modelId="{67E51BAB-0940-49CD-86E7-9432F8EFC2C6}" type="presParOf" srcId="{A39A7D93-EE60-4272-850E-97456C1CCB7C}" destId="{DCA13779-0313-4FF8-B4E2-DB34D94B8277}" srcOrd="0" destOrd="0" presId="urn:microsoft.com/office/officeart/2018/2/layout/IconCircleList"/>
    <dgm:cxn modelId="{EEFD662F-D1E1-4FEC-8C2B-461E534D743E}" type="presParOf" srcId="{A39A7D93-EE60-4272-850E-97456C1CCB7C}" destId="{408A2BC8-1A3C-41EA-BFA7-16744B5EA043}" srcOrd="1" destOrd="0" presId="urn:microsoft.com/office/officeart/2018/2/layout/IconCircleList"/>
    <dgm:cxn modelId="{732866BE-C154-4CAA-A5BF-6974D47EA843}" type="presParOf" srcId="{A39A7D93-EE60-4272-850E-97456C1CCB7C}" destId="{D2EDE698-156E-4268-93B2-295A85F3E3A6}" srcOrd="2" destOrd="0" presId="urn:microsoft.com/office/officeart/2018/2/layout/IconCircleList"/>
    <dgm:cxn modelId="{597DD50D-2B5A-466E-8C67-76250FA5DBF0}" type="presParOf" srcId="{A39A7D93-EE60-4272-850E-97456C1CCB7C}" destId="{7FC40D35-D21C-41E1-A321-138C765CA80B}"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3203A-0218-46FF-A09E-AC7B7B267C44}">
      <dsp:nvSpPr>
        <dsp:cNvPr id="0" name=""/>
        <dsp:cNvSpPr/>
      </dsp:nvSpPr>
      <dsp:spPr>
        <a:xfrm>
          <a:off x="2095003" y="9344"/>
          <a:ext cx="2161687" cy="2161687"/>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14CAA8-5E38-4521-BB5B-47E59C3268AB}">
      <dsp:nvSpPr>
        <dsp:cNvPr id="0" name=""/>
        <dsp:cNvSpPr/>
      </dsp:nvSpPr>
      <dsp:spPr>
        <a:xfrm>
          <a:off x="2555690" y="470031"/>
          <a:ext cx="1240312" cy="12403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1F9227-C33D-4E4E-96BF-5F4E84727C0F}">
      <dsp:nvSpPr>
        <dsp:cNvPr id="0" name=""/>
        <dsp:cNvSpPr/>
      </dsp:nvSpPr>
      <dsp:spPr>
        <a:xfrm>
          <a:off x="1403971"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Enfoque de Investigación Inclusiva.</a:t>
          </a:r>
          <a:endParaRPr lang="en-US" sz="2400" b="1" kern="1200" dirty="0">
            <a:solidFill>
              <a:schemeClr val="tx1"/>
            </a:solidFill>
          </a:endParaRPr>
        </a:p>
      </dsp:txBody>
      <dsp:txXfrm>
        <a:off x="1403971" y="2844344"/>
        <a:ext cx="3543750" cy="720000"/>
      </dsp:txXfrm>
    </dsp:sp>
    <dsp:sp modelId="{C6C78E7A-5AD4-4F37-8B48-B80AC822DEE5}">
      <dsp:nvSpPr>
        <dsp:cNvPr id="0" name=""/>
        <dsp:cNvSpPr/>
      </dsp:nvSpPr>
      <dsp:spPr>
        <a:xfrm>
          <a:off x="6258909" y="9344"/>
          <a:ext cx="2161687" cy="2161687"/>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68ECE1-ED05-41A8-877B-366FEC53D08A}">
      <dsp:nvSpPr>
        <dsp:cNvPr id="0" name=""/>
        <dsp:cNvSpPr/>
      </dsp:nvSpPr>
      <dsp:spPr>
        <a:xfrm>
          <a:off x="6719596" y="470031"/>
          <a:ext cx="1240312" cy="12403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31DCCCC-386A-4D11-9F30-6D9C071BAD47}">
      <dsp:nvSpPr>
        <dsp:cNvPr id="0" name=""/>
        <dsp:cNvSpPr/>
      </dsp:nvSpPr>
      <dsp:spPr>
        <a:xfrm>
          <a:off x="5567878" y="2844344"/>
          <a:ext cx="35437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s-CR" sz="2400" b="1" kern="1200" dirty="0">
              <a:solidFill>
                <a:schemeClr val="tx1"/>
              </a:solidFill>
            </a:rPr>
            <a:t>Inter y Transdisciplinariedad. </a:t>
          </a:r>
          <a:endParaRPr lang="en-US" sz="2400" b="1" kern="1200" dirty="0">
            <a:solidFill>
              <a:schemeClr val="tx1"/>
            </a:solidFill>
          </a:endParaRPr>
        </a:p>
      </dsp:txBody>
      <dsp:txXfrm>
        <a:off x="5567878" y="2844344"/>
        <a:ext cx="354375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248BB-6726-4B34-8846-E3F33E1E3C38}">
      <dsp:nvSpPr>
        <dsp:cNvPr id="0" name=""/>
        <dsp:cNvSpPr/>
      </dsp:nvSpPr>
      <dsp:spPr>
        <a:xfrm>
          <a:off x="0" y="531"/>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A66FF9-FAEE-471F-9B26-096D213A1CC6}">
      <dsp:nvSpPr>
        <dsp:cNvPr id="0" name=""/>
        <dsp:cNvSpPr/>
      </dsp:nvSpPr>
      <dsp:spPr>
        <a:xfrm>
          <a:off x="0" y="531"/>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Inclusión, integración y diversidad.</a:t>
          </a:r>
          <a:endParaRPr lang="en-US" sz="2300" kern="1200">
            <a:latin typeface="Times New Roman" panose="02020603050405020304" pitchFamily="18" charset="0"/>
            <a:cs typeface="Times New Roman" panose="02020603050405020304" pitchFamily="18" charset="0"/>
          </a:endParaRPr>
        </a:p>
      </dsp:txBody>
      <dsp:txXfrm>
        <a:off x="0" y="531"/>
        <a:ext cx="10515600" cy="483363"/>
      </dsp:txXfrm>
    </dsp:sp>
    <dsp:sp modelId="{F87EF1D2-1421-4F32-B677-D17EC34DD6EE}">
      <dsp:nvSpPr>
        <dsp:cNvPr id="0" name=""/>
        <dsp:cNvSpPr/>
      </dsp:nvSpPr>
      <dsp:spPr>
        <a:xfrm>
          <a:off x="0" y="483895"/>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AEC7D-9C01-4D4E-BBF3-613E036E6EFF}">
      <dsp:nvSpPr>
        <dsp:cNvPr id="0" name=""/>
        <dsp:cNvSpPr/>
      </dsp:nvSpPr>
      <dsp:spPr>
        <a:xfrm>
          <a:off x="0" y="483895"/>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Salud, violencia y subjetividades.</a:t>
          </a:r>
          <a:endParaRPr lang="en-US" sz="2300" kern="1200">
            <a:latin typeface="Times New Roman" panose="02020603050405020304" pitchFamily="18" charset="0"/>
            <a:cs typeface="Times New Roman" panose="02020603050405020304" pitchFamily="18" charset="0"/>
          </a:endParaRPr>
        </a:p>
      </dsp:txBody>
      <dsp:txXfrm>
        <a:off x="0" y="483895"/>
        <a:ext cx="10515600" cy="483363"/>
      </dsp:txXfrm>
    </dsp:sp>
    <dsp:sp modelId="{77345BF5-60CE-4C24-8535-5A67C198D64C}">
      <dsp:nvSpPr>
        <dsp:cNvPr id="0" name=""/>
        <dsp:cNvSpPr/>
      </dsp:nvSpPr>
      <dsp:spPr>
        <a:xfrm>
          <a:off x="0" y="967259"/>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382650-1E0A-4C18-8FEF-0611F9A518F2}">
      <dsp:nvSpPr>
        <dsp:cNvPr id="0" name=""/>
        <dsp:cNvSpPr/>
      </dsp:nvSpPr>
      <dsp:spPr>
        <a:xfrm>
          <a:off x="0" y="967259"/>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Accesibilidad.</a:t>
          </a:r>
          <a:endParaRPr lang="en-US" sz="2300" kern="1200">
            <a:latin typeface="Times New Roman" panose="02020603050405020304" pitchFamily="18" charset="0"/>
            <a:cs typeface="Times New Roman" panose="02020603050405020304" pitchFamily="18" charset="0"/>
          </a:endParaRPr>
        </a:p>
      </dsp:txBody>
      <dsp:txXfrm>
        <a:off x="0" y="967259"/>
        <a:ext cx="10515600" cy="483363"/>
      </dsp:txXfrm>
    </dsp:sp>
    <dsp:sp modelId="{E2F9AAE4-714F-4661-B2EF-310C69BE1AC5}">
      <dsp:nvSpPr>
        <dsp:cNvPr id="0" name=""/>
        <dsp:cNvSpPr/>
      </dsp:nvSpPr>
      <dsp:spPr>
        <a:xfrm>
          <a:off x="0" y="1450623"/>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589170-F00B-4214-8F3E-41208C7CD039}">
      <dsp:nvSpPr>
        <dsp:cNvPr id="0" name=""/>
        <dsp:cNvSpPr/>
      </dsp:nvSpPr>
      <dsp:spPr>
        <a:xfrm>
          <a:off x="0" y="1450623"/>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Imaginarios y discursos sociales.</a:t>
          </a:r>
          <a:endParaRPr lang="en-US" sz="2300" kern="1200">
            <a:latin typeface="Times New Roman" panose="02020603050405020304" pitchFamily="18" charset="0"/>
            <a:cs typeface="Times New Roman" panose="02020603050405020304" pitchFamily="18" charset="0"/>
          </a:endParaRPr>
        </a:p>
      </dsp:txBody>
      <dsp:txXfrm>
        <a:off x="0" y="1450623"/>
        <a:ext cx="10515600" cy="483363"/>
      </dsp:txXfrm>
    </dsp:sp>
    <dsp:sp modelId="{A2236941-DF77-4C5C-BC80-74B717F1B824}">
      <dsp:nvSpPr>
        <dsp:cNvPr id="0" name=""/>
        <dsp:cNvSpPr/>
      </dsp:nvSpPr>
      <dsp:spPr>
        <a:xfrm>
          <a:off x="0" y="1933987"/>
          <a:ext cx="10515600"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0175B3-D769-49CA-A0F9-70556204CF25}">
      <dsp:nvSpPr>
        <dsp:cNvPr id="0" name=""/>
        <dsp:cNvSpPr/>
      </dsp:nvSpPr>
      <dsp:spPr>
        <a:xfrm>
          <a:off x="0" y="1933987"/>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Economía, mercado laboral y emprendimientos.</a:t>
          </a:r>
          <a:endParaRPr lang="en-US" sz="2300" kern="1200">
            <a:latin typeface="Times New Roman" panose="02020603050405020304" pitchFamily="18" charset="0"/>
            <a:cs typeface="Times New Roman" panose="02020603050405020304" pitchFamily="18" charset="0"/>
          </a:endParaRPr>
        </a:p>
      </dsp:txBody>
      <dsp:txXfrm>
        <a:off x="0" y="1933987"/>
        <a:ext cx="10515600" cy="483363"/>
      </dsp:txXfrm>
    </dsp:sp>
    <dsp:sp modelId="{F30C8EC6-9F65-4AEF-AD6D-19988F0BAB96}">
      <dsp:nvSpPr>
        <dsp:cNvPr id="0" name=""/>
        <dsp:cNvSpPr/>
      </dsp:nvSpPr>
      <dsp:spPr>
        <a:xfrm>
          <a:off x="0" y="241735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81C1A5-C5F1-405C-BA5D-E7E76AAEB47F}">
      <dsp:nvSpPr>
        <dsp:cNvPr id="0" name=""/>
        <dsp:cNvSpPr/>
      </dsp:nvSpPr>
      <dsp:spPr>
        <a:xfrm>
          <a:off x="0" y="2417350"/>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Educación.</a:t>
          </a:r>
          <a:endParaRPr lang="en-US" sz="2300" kern="1200">
            <a:latin typeface="Times New Roman" panose="02020603050405020304" pitchFamily="18" charset="0"/>
            <a:cs typeface="Times New Roman" panose="02020603050405020304" pitchFamily="18" charset="0"/>
          </a:endParaRPr>
        </a:p>
      </dsp:txBody>
      <dsp:txXfrm>
        <a:off x="0" y="2417350"/>
        <a:ext cx="10515600" cy="483363"/>
      </dsp:txXfrm>
    </dsp:sp>
    <dsp:sp modelId="{0DA88320-F1E4-45F8-81B9-A7A7EB865A92}">
      <dsp:nvSpPr>
        <dsp:cNvPr id="0" name=""/>
        <dsp:cNvSpPr/>
      </dsp:nvSpPr>
      <dsp:spPr>
        <a:xfrm>
          <a:off x="0" y="2900714"/>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3055EF-74DE-457E-9BB6-DB17674FD044}">
      <dsp:nvSpPr>
        <dsp:cNvPr id="0" name=""/>
        <dsp:cNvSpPr/>
      </dsp:nvSpPr>
      <dsp:spPr>
        <a:xfrm>
          <a:off x="0" y="2900714"/>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Redes familiares, apoyo.</a:t>
          </a:r>
          <a:endParaRPr lang="en-US" sz="2300" kern="1200">
            <a:latin typeface="Times New Roman" panose="02020603050405020304" pitchFamily="18" charset="0"/>
            <a:cs typeface="Times New Roman" panose="02020603050405020304" pitchFamily="18" charset="0"/>
          </a:endParaRPr>
        </a:p>
      </dsp:txBody>
      <dsp:txXfrm>
        <a:off x="0" y="2900714"/>
        <a:ext cx="10515600" cy="483363"/>
      </dsp:txXfrm>
    </dsp:sp>
    <dsp:sp modelId="{91EF9EE7-22A5-4265-A519-FB649CFBF00F}">
      <dsp:nvSpPr>
        <dsp:cNvPr id="0" name=""/>
        <dsp:cNvSpPr/>
      </dsp:nvSpPr>
      <dsp:spPr>
        <a:xfrm>
          <a:off x="0" y="3384078"/>
          <a:ext cx="10515600"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24D537-2ED4-460C-8722-1427EECA6F57}">
      <dsp:nvSpPr>
        <dsp:cNvPr id="0" name=""/>
        <dsp:cNvSpPr/>
      </dsp:nvSpPr>
      <dsp:spPr>
        <a:xfrm>
          <a:off x="0" y="3384078"/>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Desempeño institucional.</a:t>
          </a:r>
          <a:endParaRPr lang="en-US" sz="2300" kern="1200">
            <a:latin typeface="Times New Roman" panose="02020603050405020304" pitchFamily="18" charset="0"/>
            <a:cs typeface="Times New Roman" panose="02020603050405020304" pitchFamily="18" charset="0"/>
          </a:endParaRPr>
        </a:p>
      </dsp:txBody>
      <dsp:txXfrm>
        <a:off x="0" y="3384078"/>
        <a:ext cx="10515600" cy="483363"/>
      </dsp:txXfrm>
    </dsp:sp>
    <dsp:sp modelId="{8EE9B1D9-A28C-4D15-A117-1CC6A9822070}">
      <dsp:nvSpPr>
        <dsp:cNvPr id="0" name=""/>
        <dsp:cNvSpPr/>
      </dsp:nvSpPr>
      <dsp:spPr>
        <a:xfrm>
          <a:off x="0" y="3867442"/>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24D856-E0EA-428E-96B1-2CD0DD3339CF}">
      <dsp:nvSpPr>
        <dsp:cNvPr id="0" name=""/>
        <dsp:cNvSpPr/>
      </dsp:nvSpPr>
      <dsp:spPr>
        <a:xfrm>
          <a:off x="0" y="3867442"/>
          <a:ext cx="10515600" cy="4833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s-MX" sz="2300" kern="1200">
              <a:latin typeface="Times New Roman" panose="02020603050405020304" pitchFamily="18" charset="0"/>
              <a:cs typeface="Times New Roman" panose="02020603050405020304" pitchFamily="18" charset="0"/>
            </a:rPr>
            <a:t>Organización política, participación, autonomía.</a:t>
          </a:r>
          <a:endParaRPr lang="en-US" sz="2300" kern="1200">
            <a:latin typeface="Times New Roman" panose="02020603050405020304" pitchFamily="18" charset="0"/>
            <a:cs typeface="Times New Roman" panose="02020603050405020304" pitchFamily="18" charset="0"/>
          </a:endParaRPr>
        </a:p>
      </dsp:txBody>
      <dsp:txXfrm>
        <a:off x="0" y="3867442"/>
        <a:ext cx="10515600" cy="4833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18B465-79CA-42AF-8142-316A068E3C38}">
      <dsp:nvSpPr>
        <dsp:cNvPr id="0" name=""/>
        <dsp:cNvSpPr/>
      </dsp:nvSpPr>
      <dsp:spPr>
        <a:xfrm>
          <a:off x="157178" y="193958"/>
          <a:ext cx="1307447" cy="130744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6B6F366-00A4-4B73-A7ED-3B0EBF00CA8F}">
      <dsp:nvSpPr>
        <dsp:cNvPr id="0" name=""/>
        <dsp:cNvSpPr/>
      </dsp:nvSpPr>
      <dsp:spPr>
        <a:xfrm>
          <a:off x="431742" y="468522"/>
          <a:ext cx="758319" cy="7583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24D571-0AFD-4B45-845F-3F1DB33AC8CE}">
      <dsp:nvSpPr>
        <dsp:cNvPr id="0" name=""/>
        <dsp:cNvSpPr/>
      </dsp:nvSpPr>
      <dsp:spPr>
        <a:xfrm>
          <a:off x="1744792"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territorial.</a:t>
          </a:r>
          <a:endParaRPr lang="en-US" sz="2400" kern="1200"/>
        </a:p>
      </dsp:txBody>
      <dsp:txXfrm>
        <a:off x="1744792" y="193958"/>
        <a:ext cx="3081839" cy="1307447"/>
      </dsp:txXfrm>
    </dsp:sp>
    <dsp:sp modelId="{ABAD0F21-7284-49E2-B9A8-91B2B7842281}">
      <dsp:nvSpPr>
        <dsp:cNvPr id="0" name=""/>
        <dsp:cNvSpPr/>
      </dsp:nvSpPr>
      <dsp:spPr>
        <a:xfrm>
          <a:off x="5363619" y="193958"/>
          <a:ext cx="1307447" cy="130744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7E79C8-38FD-4068-85E0-BF510875EEF7}">
      <dsp:nvSpPr>
        <dsp:cNvPr id="0" name=""/>
        <dsp:cNvSpPr/>
      </dsp:nvSpPr>
      <dsp:spPr>
        <a:xfrm>
          <a:off x="5638183" y="468522"/>
          <a:ext cx="758319" cy="7583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7B671BE-011E-4737-9475-5654C65C000D}">
      <dsp:nvSpPr>
        <dsp:cNvPr id="0" name=""/>
        <dsp:cNvSpPr/>
      </dsp:nvSpPr>
      <dsp:spPr>
        <a:xfrm>
          <a:off x="6951233" y="193958"/>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de interseccionalidad.</a:t>
          </a:r>
          <a:endParaRPr lang="en-US" sz="2400" kern="1200"/>
        </a:p>
      </dsp:txBody>
      <dsp:txXfrm>
        <a:off x="6951233" y="193958"/>
        <a:ext cx="3081839" cy="1307447"/>
      </dsp:txXfrm>
    </dsp:sp>
    <dsp:sp modelId="{9207E4BC-542B-49D3-ADEE-EF74DBC159EE}">
      <dsp:nvSpPr>
        <dsp:cNvPr id="0" name=""/>
        <dsp:cNvSpPr/>
      </dsp:nvSpPr>
      <dsp:spPr>
        <a:xfrm>
          <a:off x="157178" y="2116439"/>
          <a:ext cx="1307447" cy="130744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F96950-1C7B-432C-8832-4A2B80A76F60}">
      <dsp:nvSpPr>
        <dsp:cNvPr id="0" name=""/>
        <dsp:cNvSpPr/>
      </dsp:nvSpPr>
      <dsp:spPr>
        <a:xfrm>
          <a:off x="431742" y="2391003"/>
          <a:ext cx="758319" cy="7583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74E006-8CDC-4E0C-B641-FB723D29DAEF}">
      <dsp:nvSpPr>
        <dsp:cNvPr id="0" name=""/>
        <dsp:cNvSpPr/>
      </dsp:nvSpPr>
      <dsp:spPr>
        <a:xfrm>
          <a:off x="1744792"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Políticas Públicas.</a:t>
          </a:r>
          <a:endParaRPr lang="en-US" sz="2400" kern="1200"/>
        </a:p>
      </dsp:txBody>
      <dsp:txXfrm>
        <a:off x="1744792" y="2116439"/>
        <a:ext cx="3081839" cy="1307447"/>
      </dsp:txXfrm>
    </dsp:sp>
    <dsp:sp modelId="{7DCCE47B-5B54-46C8-B543-7BA71DC3CAE2}">
      <dsp:nvSpPr>
        <dsp:cNvPr id="0" name=""/>
        <dsp:cNvSpPr/>
      </dsp:nvSpPr>
      <dsp:spPr>
        <a:xfrm>
          <a:off x="5363619" y="2116439"/>
          <a:ext cx="1307447" cy="130744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9D68FE-8274-41A0-9AF3-68682154E95D}">
      <dsp:nvSpPr>
        <dsp:cNvPr id="0" name=""/>
        <dsp:cNvSpPr/>
      </dsp:nvSpPr>
      <dsp:spPr>
        <a:xfrm>
          <a:off x="5638183" y="2391003"/>
          <a:ext cx="758319" cy="7583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9C7294-5EB5-4DAB-8E44-9C2DB0977854}">
      <dsp:nvSpPr>
        <dsp:cNvPr id="0" name=""/>
        <dsp:cNvSpPr/>
      </dsp:nvSpPr>
      <dsp:spPr>
        <a:xfrm>
          <a:off x="6951233" y="2116439"/>
          <a:ext cx="3081839" cy="1307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066800">
            <a:lnSpc>
              <a:spcPct val="90000"/>
            </a:lnSpc>
            <a:spcBef>
              <a:spcPct val="0"/>
            </a:spcBef>
            <a:spcAft>
              <a:spcPct val="35000"/>
            </a:spcAft>
            <a:buNone/>
          </a:pPr>
          <a:r>
            <a:rPr lang="es-MX" sz="2400" kern="1200"/>
            <a:t>Enfoque ciudadanía y agencia de la persona con discapacidad.</a:t>
          </a:r>
          <a:endParaRPr lang="en-US" sz="2400" kern="1200"/>
        </a:p>
      </dsp:txBody>
      <dsp:txXfrm>
        <a:off x="6951233" y="2116439"/>
        <a:ext cx="3081839" cy="13074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1344971" y="106286"/>
          <a:ext cx="1185943" cy="1185943"/>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1594019" y="355334"/>
          <a:ext cx="687846" cy="68784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2785045"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CR" sz="1800" b="0" kern="1200">
              <a:latin typeface="Times New Roman" panose="02020603050405020304" pitchFamily="18" charset="0"/>
              <a:cs typeface="Times New Roman" panose="02020603050405020304" pitchFamily="18" charset="0"/>
            </a:rPr>
            <a:t>Cuerpos de investigación específicos: Programas o Proyectos.</a:t>
          </a:r>
          <a:endParaRPr lang="en-US" sz="1800" b="0" kern="1200">
            <a:latin typeface="Times New Roman" panose="02020603050405020304" pitchFamily="18" charset="0"/>
            <a:cs typeface="Times New Roman" panose="02020603050405020304" pitchFamily="18" charset="0"/>
          </a:endParaRPr>
        </a:p>
      </dsp:txBody>
      <dsp:txXfrm>
        <a:off x="2785045" y="106286"/>
        <a:ext cx="2795437" cy="1185943"/>
      </dsp:txXfrm>
    </dsp:sp>
    <dsp:sp modelId="{06688328-EF86-4335-A27B-E087F07DBE62}">
      <dsp:nvSpPr>
        <dsp:cNvPr id="0" name=""/>
        <dsp:cNvSpPr/>
      </dsp:nvSpPr>
      <dsp:spPr>
        <a:xfrm>
          <a:off x="6067566" y="106286"/>
          <a:ext cx="1185943" cy="1185943"/>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6316614" y="355334"/>
          <a:ext cx="687846" cy="68784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7507640" y="106286"/>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Estructuración de un grupo de trabajo (GT) en investigación en discapacidad, multi e interdisciplinario.</a:t>
          </a:r>
          <a:endParaRPr lang="en-US" sz="1800" b="0" kern="1200">
            <a:latin typeface="Times New Roman" panose="02020603050405020304" pitchFamily="18" charset="0"/>
            <a:cs typeface="Times New Roman" panose="02020603050405020304" pitchFamily="18" charset="0"/>
          </a:endParaRPr>
        </a:p>
      </dsp:txBody>
      <dsp:txXfrm>
        <a:off x="7507640" y="106286"/>
        <a:ext cx="2795437" cy="1185943"/>
      </dsp:txXfrm>
    </dsp:sp>
    <dsp:sp modelId="{DCA13779-0313-4FF8-B4E2-DB34D94B8277}">
      <dsp:nvSpPr>
        <dsp:cNvPr id="0" name=""/>
        <dsp:cNvSpPr/>
      </dsp:nvSpPr>
      <dsp:spPr>
        <a:xfrm>
          <a:off x="1344971" y="2263392"/>
          <a:ext cx="1185943" cy="1185943"/>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1594019" y="2512441"/>
          <a:ext cx="687846" cy="68784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2785045"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Articulación orgánica con organizaciones de personas con discapacidad, para definir estrategias conjuntas de abordaje de construcción de conocimiento y en particular, avanzar hacia la consolidación de la Investigación Inclusiva.</a:t>
          </a:r>
          <a:endParaRPr lang="en-US" sz="1800" b="0" kern="1200">
            <a:latin typeface="Times New Roman" panose="02020603050405020304" pitchFamily="18" charset="0"/>
            <a:cs typeface="Times New Roman" panose="02020603050405020304" pitchFamily="18" charset="0"/>
          </a:endParaRPr>
        </a:p>
      </dsp:txBody>
      <dsp:txXfrm>
        <a:off x="2785045" y="2263392"/>
        <a:ext cx="2795437" cy="1185943"/>
      </dsp:txXfrm>
    </dsp:sp>
    <dsp:sp modelId="{264E599E-E6DA-4F64-89AD-548C6E0744F7}">
      <dsp:nvSpPr>
        <dsp:cNvPr id="0" name=""/>
        <dsp:cNvSpPr/>
      </dsp:nvSpPr>
      <dsp:spPr>
        <a:xfrm>
          <a:off x="6067566" y="2263392"/>
          <a:ext cx="1185943" cy="1185943"/>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89C21F-DEE5-48B7-8913-712A5112C0F5}">
      <dsp:nvSpPr>
        <dsp:cNvPr id="0" name=""/>
        <dsp:cNvSpPr/>
      </dsp:nvSpPr>
      <dsp:spPr>
        <a:xfrm>
          <a:off x="6316614" y="2512441"/>
          <a:ext cx="687846" cy="68784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A624A5E-C9C8-46C6-AFC7-A87C2187240A}">
      <dsp:nvSpPr>
        <dsp:cNvPr id="0" name=""/>
        <dsp:cNvSpPr/>
      </dsp:nvSpPr>
      <dsp:spPr>
        <a:xfrm>
          <a:off x="7507640" y="2263392"/>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Encuentros anales.</a:t>
          </a:r>
          <a:endParaRPr lang="en-US" sz="1800" b="0" kern="1200">
            <a:latin typeface="Times New Roman" panose="02020603050405020304" pitchFamily="18" charset="0"/>
            <a:cs typeface="Times New Roman" panose="02020603050405020304" pitchFamily="18" charset="0"/>
          </a:endParaRPr>
        </a:p>
      </dsp:txBody>
      <dsp:txXfrm>
        <a:off x="7507640" y="2263392"/>
        <a:ext cx="2795437" cy="1185943"/>
      </dsp:txXfrm>
    </dsp:sp>
    <dsp:sp modelId="{81A4AE10-7928-4067-B710-B16392631B4F}">
      <dsp:nvSpPr>
        <dsp:cNvPr id="0" name=""/>
        <dsp:cNvSpPr/>
      </dsp:nvSpPr>
      <dsp:spPr>
        <a:xfrm>
          <a:off x="1344971" y="4420499"/>
          <a:ext cx="1185943" cy="1185943"/>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5EDDB5-1CC5-4BF7-9961-98DA3F2D4AAD}">
      <dsp:nvSpPr>
        <dsp:cNvPr id="0" name=""/>
        <dsp:cNvSpPr/>
      </dsp:nvSpPr>
      <dsp:spPr>
        <a:xfrm>
          <a:off x="1594019" y="4669547"/>
          <a:ext cx="687846" cy="68784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7F6B05-B9FB-4D60-A315-0DD875CDF7FF}">
      <dsp:nvSpPr>
        <dsp:cNvPr id="0" name=""/>
        <dsp:cNvSpPr/>
      </dsp:nvSpPr>
      <dsp:spPr>
        <a:xfrm>
          <a:off x="2785045" y="4420499"/>
          <a:ext cx="2795437" cy="1185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s-MX" sz="1800" b="0" kern="1200">
              <a:latin typeface="Times New Roman" panose="02020603050405020304" pitchFamily="18" charset="0"/>
              <a:cs typeface="Times New Roman" panose="02020603050405020304" pitchFamily="18" charset="0"/>
            </a:rPr>
            <a:t>Estrategias de comunicación. </a:t>
          </a:r>
          <a:endParaRPr lang="en-US" sz="1800" b="0" kern="1200">
            <a:latin typeface="Times New Roman" panose="02020603050405020304" pitchFamily="18" charset="0"/>
            <a:cs typeface="Times New Roman" panose="02020603050405020304" pitchFamily="18" charset="0"/>
          </a:endParaRPr>
        </a:p>
      </dsp:txBody>
      <dsp:txXfrm>
        <a:off x="2785045" y="4420499"/>
        <a:ext cx="2795437" cy="11859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Levantar registros actualizados </a:t>
          </a:r>
          <a:r>
            <a:rPr lang="es-MX" sz="2000" kern="1200" dirty="0">
              <a:latin typeface="Times New Roman" panose="02020603050405020304" pitchFamily="18" charset="0"/>
              <a:cs typeface="Times New Roman" panose="02020603050405020304" pitchFamily="18" charset="0"/>
            </a:rPr>
            <a:t>de las personas investigadoras en discapacidad en el país, su pertenencia a redes nacionales e internacionales en el tema, su producción académica y sus requerimientos de formación y capacitación, en particular en el área de las técnicas y herramientas de trabajo.</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a:latin typeface="Times New Roman" panose="02020603050405020304" pitchFamily="18" charset="0"/>
              <a:cs typeface="Times New Roman" panose="02020603050405020304" pitchFamily="18" charset="0"/>
            </a:rPr>
            <a:t>Incentivar la Investigación Inclusiva, IAP.</a:t>
          </a:r>
          <a:endParaRPr lang="en-US" sz="2000" kern="120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6247F1-63DB-47C0-BADE-191475B01770}">
      <dsp:nvSpPr>
        <dsp:cNvPr id="0" name=""/>
        <dsp:cNvSpPr/>
      </dsp:nvSpPr>
      <dsp:spPr>
        <a:xfrm>
          <a:off x="212335" y="1507711"/>
          <a:ext cx="1335915" cy="1335915"/>
        </a:xfrm>
        <a:prstGeom prst="ellipse">
          <a:avLst/>
        </a:prstGeom>
        <a:solidFill>
          <a:schemeClr val="accent6">
            <a:lumMod val="75000"/>
          </a:schemeClr>
        </a:solidFill>
        <a:ln>
          <a:noFill/>
        </a:ln>
        <a:effectLst/>
      </dsp:spPr>
      <dsp:style>
        <a:lnRef idx="0">
          <a:scrgbClr r="0" g="0" b="0"/>
        </a:lnRef>
        <a:fillRef idx="1">
          <a:scrgbClr r="0" g="0" b="0"/>
        </a:fillRef>
        <a:effectRef idx="0">
          <a:scrgbClr r="0" g="0" b="0"/>
        </a:effectRef>
        <a:fontRef idx="minor"/>
      </dsp:style>
    </dsp:sp>
    <dsp:sp modelId="{A2A44543-A8CC-4E10-A915-D4DED2D2AB5A}">
      <dsp:nvSpPr>
        <dsp:cNvPr id="0" name=""/>
        <dsp:cNvSpPr/>
      </dsp:nvSpPr>
      <dsp:spPr>
        <a:xfrm>
          <a:off x="492877" y="1788253"/>
          <a:ext cx="774830" cy="77483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CEC5CCD-AF95-4DCE-B847-E82EB3A0F0AF}">
      <dsp:nvSpPr>
        <dsp:cNvPr id="0" name=""/>
        <dsp:cNvSpPr/>
      </dsp:nvSpPr>
      <dsp:spPr>
        <a:xfrm>
          <a:off x="1834517"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Actualización de enfoques. </a:t>
          </a:r>
          <a:endParaRPr lang="en-US" sz="2000" kern="1200" dirty="0">
            <a:latin typeface="Times New Roman" panose="02020603050405020304" pitchFamily="18" charset="0"/>
            <a:cs typeface="Times New Roman" panose="02020603050405020304" pitchFamily="18" charset="0"/>
          </a:endParaRPr>
        </a:p>
      </dsp:txBody>
      <dsp:txXfrm>
        <a:off x="1834517" y="1507711"/>
        <a:ext cx="3148942" cy="1335915"/>
      </dsp:txXfrm>
    </dsp:sp>
    <dsp:sp modelId="{58631A0F-6038-4A2E-846B-151EBC4DF9BC}">
      <dsp:nvSpPr>
        <dsp:cNvPr id="0" name=""/>
        <dsp:cNvSpPr/>
      </dsp:nvSpPr>
      <dsp:spPr>
        <a:xfrm>
          <a:off x="5532139" y="1507711"/>
          <a:ext cx="1335915" cy="1335915"/>
        </a:xfrm>
        <a:prstGeom prst="ellipse">
          <a:avLst/>
        </a:prstGeom>
        <a:solidFill>
          <a:schemeClr val="accent5">
            <a:lumMod val="75000"/>
          </a:schemeClr>
        </a:solidFill>
        <a:ln>
          <a:noFill/>
        </a:ln>
        <a:effectLst/>
      </dsp:spPr>
      <dsp:style>
        <a:lnRef idx="0">
          <a:scrgbClr r="0" g="0" b="0"/>
        </a:lnRef>
        <a:fillRef idx="1">
          <a:scrgbClr r="0" g="0" b="0"/>
        </a:fillRef>
        <a:effectRef idx="0">
          <a:scrgbClr r="0" g="0" b="0"/>
        </a:effectRef>
        <a:fontRef idx="minor"/>
      </dsp:style>
    </dsp:sp>
    <dsp:sp modelId="{9A9B4B68-FEF8-4A8B-97DD-ABE0E7EE0332}">
      <dsp:nvSpPr>
        <dsp:cNvPr id="0" name=""/>
        <dsp:cNvSpPr/>
      </dsp:nvSpPr>
      <dsp:spPr>
        <a:xfrm>
          <a:off x="5812681" y="1788253"/>
          <a:ext cx="774830" cy="77483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DD77774-C71B-4BB9-980B-3EC16792FC6D}">
      <dsp:nvSpPr>
        <dsp:cNvPr id="0" name=""/>
        <dsp:cNvSpPr/>
      </dsp:nvSpPr>
      <dsp:spPr>
        <a:xfrm>
          <a:off x="7154322" y="1507711"/>
          <a:ext cx="3148942" cy="1335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9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Discusiones institucionales sobre la necesidad de contar con áreas específicas (programas de investigación) que trabajen la investigación, sus herramientas y perspectivas.</a:t>
          </a:r>
          <a:endParaRPr lang="en-US" sz="2000" kern="1200" dirty="0">
            <a:latin typeface="Times New Roman" panose="02020603050405020304" pitchFamily="18" charset="0"/>
            <a:cs typeface="Times New Roman" panose="02020603050405020304" pitchFamily="18" charset="0"/>
          </a:endParaRPr>
        </a:p>
      </dsp:txBody>
      <dsp:txXfrm>
        <a:off x="7154322" y="1507711"/>
        <a:ext cx="3148942" cy="13359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3FA70-0B0F-4A50-98A0-D3B07EABF854}">
      <dsp:nvSpPr>
        <dsp:cNvPr id="0" name=""/>
        <dsp:cNvSpPr/>
      </dsp:nvSpPr>
      <dsp:spPr>
        <a:xfrm>
          <a:off x="420224" y="2387923"/>
          <a:ext cx="936881" cy="936881"/>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67171F-5D58-4A80-94C0-8C74D3B8B3AE}">
      <dsp:nvSpPr>
        <dsp:cNvPr id="0" name=""/>
        <dsp:cNvSpPr/>
      </dsp:nvSpPr>
      <dsp:spPr>
        <a:xfrm>
          <a:off x="616969" y="2584668"/>
          <a:ext cx="543391" cy="5433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FBBD6DA-EA8C-4401-8B96-778717016273}">
      <dsp:nvSpPr>
        <dsp:cNvPr id="0" name=""/>
        <dsp:cNvSpPr/>
      </dsp:nvSpPr>
      <dsp:spPr>
        <a:xfrm>
          <a:off x="1557866"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MX" sz="2000" kern="1200" dirty="0">
              <a:latin typeface="Times New Roman" panose="02020603050405020304" pitchFamily="18" charset="0"/>
              <a:cs typeface="Times New Roman" panose="02020603050405020304" pitchFamily="18" charset="0"/>
            </a:rPr>
            <a:t>Es urgente profundizar en el conocimiento de metodologías, pedagogías, actividades didácticas y resultados.  Es necesario procurar la investigación aplicada, así como fortalecer herramientas que conduzcan al desarrollo de estos estudios.</a:t>
          </a:r>
          <a:endParaRPr lang="en-US" sz="2000" b="0" kern="1200" dirty="0">
            <a:latin typeface="Times New Roman" panose="02020603050405020304" pitchFamily="18" charset="0"/>
            <a:cs typeface="Times New Roman" panose="02020603050405020304" pitchFamily="18" charset="0"/>
          </a:endParaRPr>
        </a:p>
      </dsp:txBody>
      <dsp:txXfrm>
        <a:off x="1557866" y="2387923"/>
        <a:ext cx="2208364" cy="936881"/>
      </dsp:txXfrm>
    </dsp:sp>
    <dsp:sp modelId="{06688328-EF86-4335-A27B-E087F07DBE62}">
      <dsp:nvSpPr>
        <dsp:cNvPr id="0" name=""/>
        <dsp:cNvSpPr/>
      </dsp:nvSpPr>
      <dsp:spPr>
        <a:xfrm>
          <a:off x="4151021" y="2387923"/>
          <a:ext cx="936881" cy="936881"/>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D2845A-3FCF-4C51-AF1E-12F2388DB668}">
      <dsp:nvSpPr>
        <dsp:cNvPr id="0" name=""/>
        <dsp:cNvSpPr/>
      </dsp:nvSpPr>
      <dsp:spPr>
        <a:xfrm>
          <a:off x="4347766" y="2584668"/>
          <a:ext cx="543391" cy="5433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9F597-3774-4F4A-B863-360F68FF9E69}">
      <dsp:nvSpPr>
        <dsp:cNvPr id="0" name=""/>
        <dsp:cNvSpPr/>
      </dsp:nvSpPr>
      <dsp:spPr>
        <a:xfrm>
          <a:off x="5288663"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Enfoque territorial</a:t>
          </a:r>
          <a:r>
            <a:rPr lang="es-MX" sz="2000" b="0" kern="1200" dirty="0">
              <a:latin typeface="Times New Roman" panose="02020603050405020304" pitchFamily="18" charset="0"/>
              <a:cs typeface="Times New Roman" panose="02020603050405020304" pitchFamily="18" charset="0"/>
            </a:rPr>
            <a:t>.</a:t>
          </a:r>
          <a:endParaRPr lang="en-US" sz="2000" b="0" kern="1200" dirty="0">
            <a:latin typeface="Times New Roman" panose="02020603050405020304" pitchFamily="18" charset="0"/>
            <a:cs typeface="Times New Roman" panose="02020603050405020304" pitchFamily="18" charset="0"/>
          </a:endParaRPr>
        </a:p>
      </dsp:txBody>
      <dsp:txXfrm>
        <a:off x="5288663" y="2387923"/>
        <a:ext cx="2208364" cy="936881"/>
      </dsp:txXfrm>
    </dsp:sp>
    <dsp:sp modelId="{DCA13779-0313-4FF8-B4E2-DB34D94B8277}">
      <dsp:nvSpPr>
        <dsp:cNvPr id="0" name=""/>
        <dsp:cNvSpPr/>
      </dsp:nvSpPr>
      <dsp:spPr>
        <a:xfrm>
          <a:off x="7881818" y="2387923"/>
          <a:ext cx="936881" cy="936881"/>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8A2BC8-1A3C-41EA-BFA7-16744B5EA043}">
      <dsp:nvSpPr>
        <dsp:cNvPr id="0" name=""/>
        <dsp:cNvSpPr/>
      </dsp:nvSpPr>
      <dsp:spPr>
        <a:xfrm>
          <a:off x="8078563" y="2584668"/>
          <a:ext cx="543391" cy="5433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C40D35-D21C-41E1-A321-138C765CA80B}">
      <dsp:nvSpPr>
        <dsp:cNvPr id="0" name=""/>
        <dsp:cNvSpPr/>
      </dsp:nvSpPr>
      <dsp:spPr>
        <a:xfrm>
          <a:off x="9019460" y="2387923"/>
          <a:ext cx="2208364" cy="9368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just" defTabSz="889000">
            <a:lnSpc>
              <a:spcPct val="100000"/>
            </a:lnSpc>
            <a:spcBef>
              <a:spcPct val="0"/>
            </a:spcBef>
            <a:spcAft>
              <a:spcPct val="35000"/>
            </a:spcAft>
            <a:buNone/>
          </a:pPr>
          <a:r>
            <a:rPr lang="es-CR" sz="2000" kern="1200" dirty="0">
              <a:latin typeface="Times New Roman" panose="02020603050405020304" pitchFamily="18" charset="0"/>
              <a:cs typeface="Times New Roman" panose="02020603050405020304" pitchFamily="18" charset="0"/>
            </a:rPr>
            <a:t>Interdisciplinariedad. </a:t>
          </a:r>
          <a:endParaRPr lang="en-US" sz="2000" b="0" kern="1200" dirty="0">
            <a:latin typeface="Times New Roman" panose="02020603050405020304" pitchFamily="18" charset="0"/>
            <a:cs typeface="Times New Roman" panose="02020603050405020304" pitchFamily="18" charset="0"/>
          </a:endParaRPr>
        </a:p>
      </dsp:txBody>
      <dsp:txXfrm>
        <a:off x="9019460" y="2387923"/>
        <a:ext cx="2208364" cy="936881"/>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0.33718</cdr:x>
      <cdr:y>0.86538</cdr:y>
    </cdr:from>
    <cdr:to>
      <cdr:x>0.69242</cdr:x>
      <cdr:y>0.89663</cdr:y>
    </cdr:to>
    <cdr:sp macro="" textlink="">
      <cdr:nvSpPr>
        <cdr:cNvPr id="2" name="CuadroTexto 1"/>
        <cdr:cNvSpPr txBox="1"/>
      </cdr:nvSpPr>
      <cdr:spPr>
        <a:xfrm xmlns:a="http://schemas.openxmlformats.org/drawingml/2006/main">
          <a:off x="2224089" y="3429000"/>
          <a:ext cx="2343150" cy="123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s-MX" sz="1100"/>
        </a:p>
      </cdr:txBody>
    </cdr:sp>
  </cdr:relSizeAnchor>
  <cdr:relSizeAnchor xmlns:cdr="http://schemas.openxmlformats.org/drawingml/2006/chartDrawing">
    <cdr:from>
      <cdr:x>0.41949</cdr:x>
      <cdr:y>0.83894</cdr:y>
    </cdr:from>
    <cdr:to>
      <cdr:x>0.5769</cdr:x>
      <cdr:y>0.88221</cdr:y>
    </cdr:to>
    <cdr:sp macro="" textlink="">
      <cdr:nvSpPr>
        <cdr:cNvPr id="3" name="CuadroTexto 2"/>
        <cdr:cNvSpPr txBox="1"/>
      </cdr:nvSpPr>
      <cdr:spPr>
        <a:xfrm xmlns:a="http://schemas.openxmlformats.org/drawingml/2006/main">
          <a:off x="2767014" y="3324225"/>
          <a:ext cx="1038225" cy="1714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800"/>
            <a:t>Años de experiencia</a:t>
          </a:r>
        </a:p>
      </cdr:txBody>
    </cdr:sp>
  </cdr:relSizeAnchor>
</c:userShap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B9BB5E1-A749-4CF1-A4C0-0E5588029B8D}"/>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2" name="Título 1">
            <a:extLst>
              <a:ext uri="{FF2B5EF4-FFF2-40B4-BE49-F238E27FC236}">
                <a16:creationId xmlns:a16="http://schemas.microsoft.com/office/drawing/2014/main" id="{95222773-D81B-4254-9813-4273CFFC5FF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R"/>
          </a:p>
        </p:txBody>
      </p:sp>
      <p:sp>
        <p:nvSpPr>
          <p:cNvPr id="3" name="Subtítulo 2">
            <a:extLst>
              <a:ext uri="{FF2B5EF4-FFF2-40B4-BE49-F238E27FC236}">
                <a16:creationId xmlns:a16="http://schemas.microsoft.com/office/drawing/2014/main" id="{4CE2F542-0189-447E-B32C-CF6DD006BA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R"/>
          </a:p>
        </p:txBody>
      </p:sp>
      <p:sp>
        <p:nvSpPr>
          <p:cNvPr id="4" name="Marcador de fecha 3">
            <a:extLst>
              <a:ext uri="{FF2B5EF4-FFF2-40B4-BE49-F238E27FC236}">
                <a16:creationId xmlns:a16="http://schemas.microsoft.com/office/drawing/2014/main" id="{13B1A2DD-AA2B-4B91-9B1C-E5E2B3ADB723}"/>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4CF2A214-D261-4560-93D4-9BC60D272DF1}"/>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BD984972-6D29-4D5C-9D1E-3DE122A8388C}"/>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430220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2780A-C3C8-4304-AC65-4261B30A46D3}"/>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604F64E9-5AA4-49CA-8C85-3054F94ED16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29425100-9D0A-4B92-99DB-6E33196D2398}"/>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5F1EB9BA-7E5F-4364-A251-2295F99C3778}"/>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348E8A1-D037-44A6-B78E-690FDF20CE4F}"/>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94413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5AA7DCC-E489-463F-918E-BF7DC7F095D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R"/>
          </a:p>
        </p:txBody>
      </p:sp>
      <p:sp>
        <p:nvSpPr>
          <p:cNvPr id="3" name="Marcador de texto vertical 2">
            <a:extLst>
              <a:ext uri="{FF2B5EF4-FFF2-40B4-BE49-F238E27FC236}">
                <a16:creationId xmlns:a16="http://schemas.microsoft.com/office/drawing/2014/main" id="{80958C8F-869B-4582-BA3F-624DEA2617E4}"/>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3F750596-AE10-44D6-AF1F-0F86D65889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DDE2B26D-F148-4652-AECA-FF20584BA0BC}"/>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291E7BA-FB53-4146-8CA2-7F6541A7ABD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833553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B1D81-4D2D-45AC-957F-0B691EA67B26}"/>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4F827658-216E-43E5-A853-1EFDC79558F6}"/>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F2FC7204-ECCA-4F69-9162-8DFBF65A6FB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9230BEB8-A84F-4F02-8692-F6CC7879BDF5}"/>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8E306D33-A2A1-47A4-8175-9D85DDEE6D98}"/>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863445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4E1334-AC8D-458A-9625-04565C420FD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B2F8087D-2EA2-42C1-A594-B2359E40AA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D9DC1B89-788D-4351-9E63-24AA92D4551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1BEE3EF0-029D-4F4E-8F64-7C278057F55D}"/>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E01936E1-2753-4704-9795-37A34E6DEE03}"/>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712162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BEBA10-2752-4F28-8012-21A176940E65}"/>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817794A4-71F6-4273-ABB3-0FEF1C50730F}"/>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contenido 3">
            <a:extLst>
              <a:ext uri="{FF2B5EF4-FFF2-40B4-BE49-F238E27FC236}">
                <a16:creationId xmlns:a16="http://schemas.microsoft.com/office/drawing/2014/main" id="{AC9A38C3-47AE-4E4C-86AA-BAE18EE6133C}"/>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fecha 4">
            <a:extLst>
              <a:ext uri="{FF2B5EF4-FFF2-40B4-BE49-F238E27FC236}">
                <a16:creationId xmlns:a16="http://schemas.microsoft.com/office/drawing/2014/main" id="{07901984-198C-47B8-B362-60FFED87C851}"/>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DAE5B31B-2842-4985-BC5C-C29572E41CD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4FD55C88-EF16-4E5F-BE55-7E83C23C852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69609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6B18FF-838B-433B-8337-A5CCD117971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205E8F9E-BBD1-4A8D-B21B-FE886D1E22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3B203178-86D1-4A3A-8BB0-10E250FD2349}"/>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5" name="Marcador de texto 4">
            <a:extLst>
              <a:ext uri="{FF2B5EF4-FFF2-40B4-BE49-F238E27FC236}">
                <a16:creationId xmlns:a16="http://schemas.microsoft.com/office/drawing/2014/main" id="{0C213AB2-4FC1-4F89-AD80-C57D96BCF7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094F72B1-F969-4AEF-BB6D-E6F49A7B91C9}"/>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7" name="Marcador de fecha 6">
            <a:extLst>
              <a:ext uri="{FF2B5EF4-FFF2-40B4-BE49-F238E27FC236}">
                <a16:creationId xmlns:a16="http://schemas.microsoft.com/office/drawing/2014/main" id="{57020C11-3482-44F2-8184-FE5001AEEEF9}"/>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8" name="Marcador de pie de página 7">
            <a:extLst>
              <a:ext uri="{FF2B5EF4-FFF2-40B4-BE49-F238E27FC236}">
                <a16:creationId xmlns:a16="http://schemas.microsoft.com/office/drawing/2014/main" id="{3D3AC4A5-7DD9-4ED0-901D-EEA283A0968F}"/>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DA843984-2E64-45DE-A426-720048FF75FE}"/>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733639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8D3133-1F05-4EA2-A01D-A3B1F40E1962}"/>
              </a:ext>
            </a:extLst>
          </p:cNvPr>
          <p:cNvSpPr>
            <a:spLocks noGrp="1"/>
          </p:cNvSpPr>
          <p:nvPr>
            <p:ph type="title"/>
          </p:nvPr>
        </p:nvSpPr>
        <p:spPr/>
        <p:txBody>
          <a:bodyPr/>
          <a:lstStyle/>
          <a:p>
            <a:r>
              <a:rPr lang="es-ES"/>
              <a:t>Haga clic para modificar el estilo de título del patrón</a:t>
            </a:r>
            <a:endParaRPr lang="es-CR"/>
          </a:p>
        </p:txBody>
      </p:sp>
      <p:sp>
        <p:nvSpPr>
          <p:cNvPr id="3" name="Marcador de fecha 2">
            <a:extLst>
              <a:ext uri="{FF2B5EF4-FFF2-40B4-BE49-F238E27FC236}">
                <a16:creationId xmlns:a16="http://schemas.microsoft.com/office/drawing/2014/main" id="{73EEC22E-BECC-4CDC-9C9B-D880822572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4" name="Marcador de pie de página 3">
            <a:extLst>
              <a:ext uri="{FF2B5EF4-FFF2-40B4-BE49-F238E27FC236}">
                <a16:creationId xmlns:a16="http://schemas.microsoft.com/office/drawing/2014/main" id="{F8A8C4DF-3DAF-4789-89F5-32BAF8EC8C26}"/>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9A49B842-F5EE-4611-ACED-2C8209E75851}"/>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209921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E655006-0645-436C-8ECA-CC87C09B95BA}"/>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3" name="Marcador de pie de página 2">
            <a:extLst>
              <a:ext uri="{FF2B5EF4-FFF2-40B4-BE49-F238E27FC236}">
                <a16:creationId xmlns:a16="http://schemas.microsoft.com/office/drawing/2014/main" id="{3400AE1E-DAC4-4D25-962A-93F6C17C4520}"/>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FF8EC863-AE39-4DF9-AEA6-15788623419B}"/>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359546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7FCDF7-738E-4E79-B57F-F86235EC96C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contenido 2">
            <a:extLst>
              <a:ext uri="{FF2B5EF4-FFF2-40B4-BE49-F238E27FC236}">
                <a16:creationId xmlns:a16="http://schemas.microsoft.com/office/drawing/2014/main" id="{516E912E-FDD9-4713-951E-B8A98E5676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texto 3">
            <a:extLst>
              <a:ext uri="{FF2B5EF4-FFF2-40B4-BE49-F238E27FC236}">
                <a16:creationId xmlns:a16="http://schemas.microsoft.com/office/drawing/2014/main" id="{5762B5C0-E7A8-4A18-862B-D243A62FD9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DC423358-32DB-45AF-992E-1CCF977DC7FB}"/>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9B547EA6-DD1C-44C1-8FCC-F100387BEC80}"/>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CF4FE42F-25C7-480C-9524-A19C87B685D7}"/>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148129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3F7083-01CC-4B34-B536-C674EB666D6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R"/>
          </a:p>
        </p:txBody>
      </p:sp>
      <p:sp>
        <p:nvSpPr>
          <p:cNvPr id="3" name="Marcador de posición de imagen 2">
            <a:extLst>
              <a:ext uri="{FF2B5EF4-FFF2-40B4-BE49-F238E27FC236}">
                <a16:creationId xmlns:a16="http://schemas.microsoft.com/office/drawing/2014/main" id="{1313C4CB-3F53-45B6-9CA3-6E5B87EB6F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D8984345-2DEB-4932-B418-CD5E86C39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0335B878-F11C-4F23-9702-220920040C80}"/>
              </a:ext>
            </a:extLst>
          </p:cNvPr>
          <p:cNvSpPr>
            <a:spLocks noGrp="1"/>
          </p:cNvSpPr>
          <p:nvPr>
            <p:ph type="dt" sz="half" idx="10"/>
          </p:nvPr>
        </p:nvSpPr>
        <p:spPr/>
        <p:txBody>
          <a:bodyPr/>
          <a:lstStyle/>
          <a:p>
            <a:fld id="{3E850BC5-7213-4072-84F0-644F51234587}" type="datetimeFigureOut">
              <a:rPr lang="es-CR" smtClean="0"/>
              <a:t>15/2/2022</a:t>
            </a:fld>
            <a:endParaRPr lang="es-CR"/>
          </a:p>
        </p:txBody>
      </p:sp>
      <p:sp>
        <p:nvSpPr>
          <p:cNvPr id="6" name="Marcador de pie de página 5">
            <a:extLst>
              <a:ext uri="{FF2B5EF4-FFF2-40B4-BE49-F238E27FC236}">
                <a16:creationId xmlns:a16="http://schemas.microsoft.com/office/drawing/2014/main" id="{26CC8797-68EF-4324-8A5B-B11D279BC164}"/>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D60B7689-C709-47A9-8E9C-0E296817F899}"/>
              </a:ext>
            </a:extLst>
          </p:cNvPr>
          <p:cNvSpPr>
            <a:spLocks noGrp="1"/>
          </p:cNvSpPr>
          <p:nvPr>
            <p:ph type="sldNum" sz="quarter" idx="12"/>
          </p:nvPr>
        </p:nvSpPr>
        <p:spPr/>
        <p:txBody>
          <a:bodyPr/>
          <a:lstStyle/>
          <a:p>
            <a:fld id="{D5A389D6-37D6-4F8F-8C72-63B27640153A}" type="slidenum">
              <a:rPr lang="es-CR" smtClean="0"/>
              <a:t>‹Nº›</a:t>
            </a:fld>
            <a:endParaRPr lang="es-CR"/>
          </a:p>
        </p:txBody>
      </p:sp>
    </p:spTree>
    <p:extLst>
      <p:ext uri="{BB962C8B-B14F-4D97-AF65-F5344CB8AC3E}">
        <p14:creationId xmlns:p14="http://schemas.microsoft.com/office/powerpoint/2010/main" val="25955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FC67F90-2DDF-4BA5-AF2D-C9BB8715D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R"/>
          </a:p>
        </p:txBody>
      </p:sp>
      <p:sp>
        <p:nvSpPr>
          <p:cNvPr id="3" name="Marcador de texto 2">
            <a:extLst>
              <a:ext uri="{FF2B5EF4-FFF2-40B4-BE49-F238E27FC236}">
                <a16:creationId xmlns:a16="http://schemas.microsoft.com/office/drawing/2014/main" id="{6F5B7F23-7C44-499D-8E73-D317F6B3D3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4" name="Marcador de fecha 3">
            <a:extLst>
              <a:ext uri="{FF2B5EF4-FFF2-40B4-BE49-F238E27FC236}">
                <a16:creationId xmlns:a16="http://schemas.microsoft.com/office/drawing/2014/main" id="{08636B43-DD04-4C37-8D29-7F43BEBF54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850BC5-7213-4072-84F0-644F51234587}" type="datetimeFigureOut">
              <a:rPr lang="es-CR" smtClean="0"/>
              <a:t>15/2/2022</a:t>
            </a:fld>
            <a:endParaRPr lang="es-CR"/>
          </a:p>
        </p:txBody>
      </p:sp>
      <p:sp>
        <p:nvSpPr>
          <p:cNvPr id="5" name="Marcador de pie de página 4">
            <a:extLst>
              <a:ext uri="{FF2B5EF4-FFF2-40B4-BE49-F238E27FC236}">
                <a16:creationId xmlns:a16="http://schemas.microsoft.com/office/drawing/2014/main" id="{7B584707-2EAC-447F-9782-9CF151FF4C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FFD6B324-9D4B-49C9-A7D2-FF791DC83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A389D6-37D6-4F8F-8C72-63B27640153A}" type="slidenum">
              <a:rPr lang="es-CR" smtClean="0"/>
              <a:t>‹Nº›</a:t>
            </a:fld>
            <a:endParaRPr lang="es-CR"/>
          </a:p>
        </p:txBody>
      </p:sp>
      <p:pic>
        <p:nvPicPr>
          <p:cNvPr id="7" name="Imagen 6">
            <a:extLst>
              <a:ext uri="{FF2B5EF4-FFF2-40B4-BE49-F238E27FC236}">
                <a16:creationId xmlns:a16="http://schemas.microsoft.com/office/drawing/2014/main" id="{F5CD1448-5C55-4247-8DC5-AE5EE641C296}"/>
              </a:ext>
            </a:extLst>
          </p:cNvPr>
          <p:cNvPicPr>
            <a:picLocks noChangeAspect="1"/>
          </p:cNvPicPr>
          <p:nvPr userDrawn="1"/>
        </p:nvPicPr>
        <p:blipFill>
          <a:blip r:embed="rId13"/>
          <a:stretch>
            <a:fillRect/>
          </a:stretch>
        </p:blipFill>
        <p:spPr>
          <a:xfrm>
            <a:off x="0" y="0"/>
            <a:ext cx="12192000" cy="6857999"/>
          </a:xfrm>
          <a:prstGeom prst="rect">
            <a:avLst/>
          </a:prstGeom>
        </p:spPr>
      </p:pic>
    </p:spTree>
    <p:extLst>
      <p:ext uri="{BB962C8B-B14F-4D97-AF65-F5344CB8AC3E}">
        <p14:creationId xmlns:p14="http://schemas.microsoft.com/office/powerpoint/2010/main" val="39497548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3" descr="plantilla-idespo02.jpg">
            <a:extLst>
              <a:ext uri="{FF2B5EF4-FFF2-40B4-BE49-F238E27FC236}">
                <a16:creationId xmlns:a16="http://schemas.microsoft.com/office/drawing/2014/main" id="{BDCF3727-0C7F-4352-8E82-875BA962B7C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90537" y="3774000"/>
            <a:ext cx="11210925" cy="744836"/>
          </a:xfrm>
        </p:spPr>
        <p:txBody>
          <a:bodyPr vert="horz" lIns="91440" tIns="45720" rIns="91440" bIns="45720" rtlCol="0" anchor="ctr">
            <a:noAutofit/>
          </a:bodyPr>
          <a:lstStyle/>
          <a:p>
            <a:pPr algn="ctr"/>
            <a:r>
              <a:rPr lang="es-CR" b="1" dirty="0">
                <a:latin typeface="Times New Roman" panose="02020603050405020304" pitchFamily="18" charset="0"/>
                <a:cs typeface="Times New Roman" panose="02020603050405020304" pitchFamily="18" charset="0"/>
              </a:rPr>
              <a:t>Agenda de Investigación sobre la discapacidad: expectativas y retos</a:t>
            </a:r>
            <a:br>
              <a:rPr lang="es-CR" dirty="0"/>
            </a:br>
            <a:endParaRPr lang="en-US" sz="24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3" name="CuadroTexto 2">
            <a:extLst>
              <a:ext uri="{FF2B5EF4-FFF2-40B4-BE49-F238E27FC236}">
                <a16:creationId xmlns:a16="http://schemas.microsoft.com/office/drawing/2014/main" id="{505590AD-0E88-4970-8F61-6918CC7E5ED0}"/>
              </a:ext>
            </a:extLst>
          </p:cNvPr>
          <p:cNvSpPr txBox="1"/>
          <p:nvPr/>
        </p:nvSpPr>
        <p:spPr>
          <a:xfrm>
            <a:off x="8862646" y="5650185"/>
            <a:ext cx="3137096" cy="400110"/>
          </a:xfrm>
          <a:prstGeom prst="rect">
            <a:avLst/>
          </a:prstGeom>
          <a:noFill/>
        </p:spPr>
        <p:txBody>
          <a:bodyPr wrap="square" rtlCol="0">
            <a:spAutoFit/>
          </a:bodyPr>
          <a:lstStyle/>
          <a:p>
            <a:pPr algn="r"/>
            <a:r>
              <a:rPr lang="es-CR" sz="2000" b="1" dirty="0">
                <a:latin typeface="Times New Roman" panose="02020603050405020304" pitchFamily="18" charset="0"/>
                <a:cs typeface="Times New Roman" panose="02020603050405020304" pitchFamily="18" charset="0"/>
              </a:rPr>
              <a:t>Mónica Ulloa Gómez</a:t>
            </a:r>
          </a:p>
        </p:txBody>
      </p:sp>
    </p:spTree>
    <p:extLst>
      <p:ext uri="{BB962C8B-B14F-4D97-AF65-F5344CB8AC3E}">
        <p14:creationId xmlns:p14="http://schemas.microsoft.com/office/powerpoint/2010/main" val="3697328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Perfil de las personas investigadoras en discapacidad</a:t>
            </a:r>
          </a:p>
        </p:txBody>
      </p:sp>
    </p:spTree>
    <p:extLst>
      <p:ext uri="{BB962C8B-B14F-4D97-AF65-F5344CB8AC3E}">
        <p14:creationId xmlns:p14="http://schemas.microsoft.com/office/powerpoint/2010/main" val="3221654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A6F4EA-64F5-4466-A6B4-46025A7B2153}"/>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Experiencia </a:t>
            </a:r>
          </a:p>
        </p:txBody>
      </p:sp>
    </p:spTree>
    <p:extLst>
      <p:ext uri="{BB962C8B-B14F-4D97-AF65-F5344CB8AC3E}">
        <p14:creationId xmlns:p14="http://schemas.microsoft.com/office/powerpoint/2010/main" val="959889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áfico 4">
            <a:extLst>
              <a:ext uri="{FF2B5EF4-FFF2-40B4-BE49-F238E27FC236}">
                <a16:creationId xmlns:a16="http://schemas.microsoft.com/office/drawing/2014/main" id="{3F10A0DC-7369-4790-A44E-4746DC6BCFD5}"/>
              </a:ext>
            </a:extLst>
          </p:cNvPr>
          <p:cNvGraphicFramePr/>
          <p:nvPr>
            <p:extLst>
              <p:ext uri="{D42A27DB-BD31-4B8C-83A1-F6EECF244321}">
                <p14:modId xmlns:p14="http://schemas.microsoft.com/office/powerpoint/2010/main" val="995731978"/>
              </p:ext>
            </p:extLst>
          </p:nvPr>
        </p:nvGraphicFramePr>
        <p:xfrm>
          <a:off x="0" y="1"/>
          <a:ext cx="12192000" cy="649040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0906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644EC948-E337-44DA-BBA6-015620057EA8}"/>
              </a:ext>
            </a:extLst>
          </p:cNvPr>
          <p:cNvGraphicFramePr>
            <a:graphicFrameLocks noGrp="1"/>
          </p:cNvGraphicFramePr>
          <p:nvPr>
            <p:extLst>
              <p:ext uri="{D42A27DB-BD31-4B8C-83A1-F6EECF244321}">
                <p14:modId xmlns:p14="http://schemas.microsoft.com/office/powerpoint/2010/main" val="786290708"/>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6079479">
                  <a:extLst>
                    <a:ext uri="{9D8B030D-6E8A-4147-A177-3AD203B41FA5}">
                      <a16:colId xmlns:a16="http://schemas.microsoft.com/office/drawing/2014/main" val="2543668485"/>
                    </a:ext>
                  </a:extLst>
                </a:gridCol>
                <a:gridCol w="6112521">
                  <a:extLst>
                    <a:ext uri="{9D8B030D-6E8A-4147-A177-3AD203B41FA5}">
                      <a16:colId xmlns:a16="http://schemas.microsoft.com/office/drawing/2014/main" val="2251193417"/>
                    </a:ext>
                  </a:extLst>
                </a:gridCol>
              </a:tblGrid>
              <a:tr h="735264">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1</a:t>
                      </a:r>
                      <a:endParaRPr lang="es-CR"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68836606"/>
                  </a:ext>
                </a:extLst>
              </a:tr>
              <a:tr h="1555173">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Costa Rica: Número de personas Investigadoras que han trabajado en otras entidades en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666703479"/>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Ha trabajado</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Frecuencia</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45377149"/>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No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12</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992176552"/>
                  </a:ext>
                </a:extLst>
              </a:tr>
              <a:tr h="735264">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Sí</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6</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466611328"/>
                  </a:ext>
                </a:extLst>
              </a:tr>
              <a:tr h="735264">
                <a:tc>
                  <a:txBody>
                    <a:bodyPr/>
                    <a:lstStyle/>
                    <a:p>
                      <a:pPr algn="ctr">
                        <a:lnSpc>
                          <a:spcPct val="150000"/>
                        </a:lnSpc>
                        <a:spcAft>
                          <a:spcPts val="1000"/>
                        </a:spcAft>
                      </a:pPr>
                      <a:r>
                        <a:rPr lang="es-MX" sz="1800">
                          <a:effectLst/>
                          <a:latin typeface="Times New Roman" panose="02020603050405020304" pitchFamily="18" charset="0"/>
                          <a:cs typeface="Times New Roman" panose="02020603050405020304" pitchFamily="18" charset="0"/>
                        </a:rPr>
                        <a:t>Total</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872495305"/>
                  </a:ext>
                </a:extLst>
              </a:tr>
              <a:tr h="1295915">
                <a:tc gridSpan="2">
                  <a:txBody>
                    <a:bodyPr/>
                    <a:lstStyle/>
                    <a:p>
                      <a:pPr algn="ctr">
                        <a:lnSpc>
                          <a:spcPct val="150000"/>
                        </a:lnSpc>
                        <a:spcAft>
                          <a:spcPts val="1000"/>
                        </a:spcAft>
                      </a:pPr>
                      <a:r>
                        <a:rPr lang="es-MX" sz="18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805312879"/>
                  </a:ext>
                </a:extLst>
              </a:tr>
            </a:tbl>
          </a:graphicData>
        </a:graphic>
      </p:graphicFrame>
    </p:spTree>
    <p:extLst>
      <p:ext uri="{BB962C8B-B14F-4D97-AF65-F5344CB8AC3E}">
        <p14:creationId xmlns:p14="http://schemas.microsoft.com/office/powerpoint/2010/main" val="57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E8B3C0-6E71-43BC-A122-EE849460FAF2}"/>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Interés en el tema</a:t>
            </a:r>
          </a:p>
        </p:txBody>
      </p:sp>
    </p:spTree>
    <p:extLst>
      <p:ext uri="{BB962C8B-B14F-4D97-AF65-F5344CB8AC3E}">
        <p14:creationId xmlns:p14="http://schemas.microsoft.com/office/powerpoint/2010/main" val="787191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6F49F7A6-912C-489D-9283-7C39DCAE3400}"/>
              </a:ext>
            </a:extLst>
          </p:cNvPr>
          <p:cNvGraphicFramePr>
            <a:graphicFrameLocks noGrp="1"/>
          </p:cNvGraphicFramePr>
          <p:nvPr>
            <p:ph idx="1"/>
            <p:extLst>
              <p:ext uri="{D42A27DB-BD31-4B8C-83A1-F6EECF244321}">
                <p14:modId xmlns:p14="http://schemas.microsoft.com/office/powerpoint/2010/main" val="3469874974"/>
              </p:ext>
            </p:extLst>
          </p:nvPr>
        </p:nvGraphicFramePr>
        <p:xfrm>
          <a:off x="0" y="1"/>
          <a:ext cx="12192000" cy="7619587"/>
        </p:xfrm>
        <a:graphic>
          <a:graphicData uri="http://schemas.openxmlformats.org/drawingml/2006/table">
            <a:tbl>
              <a:tblPr firstRow="1" bandRow="1">
                <a:tableStyleId>{8A107856-5554-42FB-B03E-39F5DBC370BA}</a:tableStyleId>
              </a:tblPr>
              <a:tblGrid>
                <a:gridCol w="3660459">
                  <a:extLst>
                    <a:ext uri="{9D8B030D-6E8A-4147-A177-3AD203B41FA5}">
                      <a16:colId xmlns:a16="http://schemas.microsoft.com/office/drawing/2014/main" val="3334172600"/>
                    </a:ext>
                  </a:extLst>
                </a:gridCol>
                <a:gridCol w="8531541">
                  <a:extLst>
                    <a:ext uri="{9D8B030D-6E8A-4147-A177-3AD203B41FA5}">
                      <a16:colId xmlns:a16="http://schemas.microsoft.com/office/drawing/2014/main" val="4194714708"/>
                    </a:ext>
                  </a:extLst>
                </a:gridCol>
              </a:tblGrid>
              <a:tr h="861093">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Tabla 1. </a:t>
                      </a:r>
                    </a:p>
                    <a:p>
                      <a:pPr marL="0" marR="0" lvl="0" indent="0" algn="ctr" defTabSz="914400" rtl="0" eaLnBrk="1" fontAlgn="auto" latinLnBrk="0" hangingPunct="1">
                        <a:lnSpc>
                          <a:spcPct val="100000"/>
                        </a:lnSpc>
                        <a:spcBef>
                          <a:spcPts val="0"/>
                        </a:spcBef>
                        <a:spcAft>
                          <a:spcPts val="0"/>
                        </a:spcAft>
                        <a:buClrTx/>
                        <a:buSzTx/>
                        <a:buFontTx/>
                        <a:buNone/>
                        <a:tabLst/>
                        <a:defRPr/>
                      </a:pPr>
                      <a:r>
                        <a:rPr lang="es-CR" sz="1800" b="1" kern="1200" dirty="0">
                          <a:solidFill>
                            <a:schemeClr val="dk1"/>
                          </a:solidFill>
                          <a:effectLst/>
                          <a:latin typeface="Times New Roman" panose="02020603050405020304" pitchFamily="18" charset="0"/>
                          <a:ea typeface="+mn-ea"/>
                          <a:cs typeface="Times New Roman" panose="02020603050405020304" pitchFamily="18" charset="0"/>
                        </a:rPr>
                        <a:t>Principales incentivos para realizar investigación en discapacidad.</a:t>
                      </a:r>
                    </a:p>
                  </a:txBody>
                  <a:tcPr anchor="ctr"/>
                </a:tc>
                <a:tc hMerge="1">
                  <a:txBody>
                    <a:bodyPr/>
                    <a:lstStyle/>
                    <a:p>
                      <a:endParaRPr lang="es-CR" dirty="0"/>
                    </a:p>
                  </a:txBody>
                  <a:tcPr anchor="ctr"/>
                </a:tc>
                <a:extLst>
                  <a:ext uri="{0D108BD9-81ED-4DB2-BD59-A6C34878D82A}">
                    <a16:rowId xmlns:a16="http://schemas.microsoft.com/office/drawing/2014/main" val="1735520968"/>
                  </a:ext>
                </a:extLst>
              </a:tr>
              <a:tr h="86109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Cercanía con personas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“Forma parte de la cotidianidad al trabajar en centro de atención a estudiantes con discapacidad”,  “experiencia laboral en el tema”, “es la población que atiendo y necesito actualizarme por las transformaciones de la población”, “por la población universitaria que tiene discapacidades, debe velarse por sus necesidades y por ajustes razonables de acuerdo a sus necesidades”</a:t>
                      </a:r>
                      <a:r>
                        <a:rPr lang="es-MX" sz="2000" b="0" kern="1200" dirty="0">
                          <a:solidFill>
                            <a:schemeClr val="dk1"/>
                          </a:solidFill>
                          <a:effectLst/>
                          <a:latin typeface="Times New Roman" panose="02020603050405020304" pitchFamily="18" charset="0"/>
                          <a:ea typeface="+mn-ea"/>
                          <a:cs typeface="Times New Roman" panose="02020603050405020304" pitchFamily="18" charset="0"/>
                        </a:rPr>
                        <a:t>.</a:t>
                      </a:r>
                      <a:endParaRPr lang="es-CR" sz="2000" b="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889002024"/>
                  </a:ext>
                </a:extLst>
              </a:tr>
              <a:tr h="19202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2000" b="1" kern="1200" dirty="0">
                          <a:solidFill>
                            <a:schemeClr val="dk1"/>
                          </a:solidFill>
                          <a:effectLst/>
                          <a:latin typeface="Times New Roman" panose="02020603050405020304" pitchFamily="18" charset="0"/>
                          <a:ea typeface="+mn-ea"/>
                          <a:cs typeface="Times New Roman" panose="02020603050405020304" pitchFamily="18" charset="0"/>
                        </a:rPr>
                        <a:t>Necesidades de formación académica en el tema</a:t>
                      </a:r>
                      <a:endParaRPr lang="es-CR" sz="2000" b="1" kern="1200" dirty="0">
                        <a:solidFill>
                          <a:schemeClr val="dk1"/>
                        </a:solidFill>
                        <a:effectLst/>
                        <a:latin typeface="Times New Roman" panose="02020603050405020304" pitchFamily="18" charset="0"/>
                        <a:ea typeface="+mn-ea"/>
                        <a:cs typeface="Times New Roman" panose="02020603050405020304" pitchFamily="18" charset="0"/>
                      </a:endParaRPr>
                    </a:p>
                    <a:p>
                      <a:pPr algn="just"/>
                      <a:endParaRPr lang="es-CR" b="0" dirty="0">
                        <a:latin typeface="Times New Roman" panose="02020603050405020304" pitchFamily="18" charset="0"/>
                        <a:cs typeface="Times New Roman" panose="02020603050405020304" pitchFamily="18" charset="0"/>
                      </a:endParaRPr>
                    </a:p>
                  </a:txBody>
                  <a:tcPr anchor="ctr"/>
                </a:tc>
                <a:tc>
                  <a:txBody>
                    <a:bodyPr/>
                    <a:lstStyle/>
                    <a:p>
                      <a:pPr algn="just"/>
                      <a:r>
                        <a:rPr lang="es-MX" sz="2000" b="0" i="1" kern="1200" dirty="0">
                          <a:solidFill>
                            <a:schemeClr val="dk1"/>
                          </a:solidFill>
                          <a:effectLst/>
                          <a:latin typeface="Times New Roman" panose="02020603050405020304" pitchFamily="18" charset="0"/>
                          <a:ea typeface="+mn-ea"/>
                          <a:cs typeface="Times New Roman" panose="02020603050405020304" pitchFamily="18" charset="0"/>
                        </a:rPr>
                        <a:t>“Interés en espectro autista, investiga desde hace 20 años y no hay tratamientos efectivos; hay una gran necesidad de interdisciplinariedad y visualizar como las tecnologías se han desarrollado en función de las discapacidades", "por el puesto que desempeña la impulsa a capacitarse en el tema”, “estudia necesidades de  personas sordas en carreras bilingües”, “es la especialidad”, “en el país hay muy poca investigación y eso me motiva”.</a:t>
                      </a:r>
                      <a:endParaRPr lang="es-CR" sz="20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417909696"/>
                  </a:ext>
                </a:extLst>
              </a:tr>
              <a:tr h="2225040">
                <a:tc>
                  <a:txBody>
                    <a:bodyPr/>
                    <a:lstStyle/>
                    <a:p>
                      <a:pPr algn="ctr"/>
                      <a:r>
                        <a:rPr lang="es-MX" sz="2000" b="1" kern="1200" dirty="0">
                          <a:solidFill>
                            <a:schemeClr val="dk1"/>
                          </a:solidFill>
                          <a:effectLst/>
                          <a:latin typeface="Times New Roman" panose="02020603050405020304" pitchFamily="18" charset="0"/>
                          <a:ea typeface="+mn-ea"/>
                          <a:cs typeface="Times New Roman" panose="02020603050405020304" pitchFamily="18" charset="0"/>
                        </a:rPr>
                        <a:t>Sensibilización frente a la problemática de la población con discapacidad</a:t>
                      </a:r>
                      <a:endParaRPr lang="es-CR" sz="2000" b="1"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s-MX" sz="2000" i="1" kern="1200" dirty="0">
                          <a:solidFill>
                            <a:schemeClr val="dk1"/>
                          </a:solidFill>
                          <a:effectLst/>
                          <a:latin typeface="Times New Roman" panose="02020603050405020304" pitchFamily="18" charset="0"/>
                          <a:ea typeface="+mn-ea"/>
                          <a:cs typeface="Times New Roman" panose="02020603050405020304" pitchFamily="18" charset="0"/>
                        </a:rPr>
                        <a:t>“Ver cómo pasan los años y siguen violentándose los derechos, no se cumplen a cabalidad”, “es una necesidad urgente y evidente. Deben lograrse cambios para una verdadera inclusión de ésta población”, “al ser una población que históricamente ha sido excluida, han tenido que luchar por sus derechos, se merecen una respuesta a esa exclusión, poder ser incluidos en la sociedad”, “hacer la diferencia, hacer las cosas bien, tratar de mejorar y trabajar en la inclusión”.</a:t>
                      </a: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2270534397"/>
                  </a:ext>
                </a:extLst>
              </a:tr>
              <a:tr h="997774">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p>
                      <a:pPr algn="ctr"/>
                      <a:endParaRPr lang="es-CR" sz="2000" b="1" dirty="0">
                        <a:latin typeface="Times New Roman" panose="02020603050405020304" pitchFamily="18" charset="0"/>
                        <a:cs typeface="Times New Roman" panose="02020603050405020304" pitchFamily="18" charset="0"/>
                      </a:endParaRPr>
                    </a:p>
                  </a:txBody>
                  <a:tcPr anchor="ctr"/>
                </a:tc>
                <a:tc h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s-CR" sz="2000" kern="1200" dirty="0">
                        <a:solidFill>
                          <a:schemeClr val="dk1"/>
                        </a:solidFill>
                        <a:effectLst/>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979506139"/>
                  </a:ext>
                </a:extLst>
              </a:tr>
            </a:tbl>
          </a:graphicData>
        </a:graphic>
      </p:graphicFrame>
    </p:spTree>
    <p:extLst>
      <p:ext uri="{BB962C8B-B14F-4D97-AF65-F5344CB8AC3E}">
        <p14:creationId xmlns:p14="http://schemas.microsoft.com/office/powerpoint/2010/main" val="2489945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94BA9F-E00A-4E1B-AF19-333A8AF00207}"/>
              </a:ext>
            </a:extLst>
          </p:cNvPr>
          <p:cNvSpPr>
            <a:spLocks noGrp="1"/>
          </p:cNvSpPr>
          <p:nvPr>
            <p:ph type="title"/>
          </p:nvPr>
        </p:nvSpPr>
        <p:spPr>
          <a:xfrm>
            <a:off x="838200" y="2766218"/>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 utilizado en investigación</a:t>
            </a:r>
            <a:endParaRPr lang="es-CR" dirty="0"/>
          </a:p>
        </p:txBody>
      </p:sp>
    </p:spTree>
    <p:extLst>
      <p:ext uri="{BB962C8B-B14F-4D97-AF65-F5344CB8AC3E}">
        <p14:creationId xmlns:p14="http://schemas.microsoft.com/office/powerpoint/2010/main" val="316483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02F36879-60B1-4D77-AAE8-10BCDE233BD2}"/>
              </a:ext>
            </a:extLst>
          </p:cNvPr>
          <p:cNvGraphicFramePr>
            <a:graphicFrameLocks noGrp="1"/>
          </p:cNvGraphicFramePr>
          <p:nvPr>
            <p:ph idx="1"/>
            <p:extLst>
              <p:ext uri="{D42A27DB-BD31-4B8C-83A1-F6EECF244321}">
                <p14:modId xmlns:p14="http://schemas.microsoft.com/office/powerpoint/2010/main" val="277921086"/>
              </p:ext>
            </p:extLst>
          </p:nvPr>
        </p:nvGraphicFramePr>
        <p:xfrm>
          <a:off x="0" y="0"/>
          <a:ext cx="12192000" cy="6513344"/>
        </p:xfrm>
        <a:graphic>
          <a:graphicData uri="http://schemas.openxmlformats.org/drawingml/2006/table">
            <a:tbl>
              <a:tblPr firstRow="1" firstCol="1" bandRow="1">
                <a:tableStyleId>{8A107856-5554-42FB-B03E-39F5DBC370BA}</a:tableStyleId>
              </a:tblPr>
              <a:tblGrid>
                <a:gridCol w="4533986">
                  <a:extLst>
                    <a:ext uri="{9D8B030D-6E8A-4147-A177-3AD203B41FA5}">
                      <a16:colId xmlns:a16="http://schemas.microsoft.com/office/drawing/2014/main" val="745760313"/>
                    </a:ext>
                  </a:extLst>
                </a:gridCol>
                <a:gridCol w="7658014">
                  <a:extLst>
                    <a:ext uri="{9D8B030D-6E8A-4147-A177-3AD203B41FA5}">
                      <a16:colId xmlns:a16="http://schemas.microsoft.com/office/drawing/2014/main" val="1736238987"/>
                    </a:ext>
                  </a:extLst>
                </a:gridCol>
              </a:tblGrid>
              <a:tr h="854499">
                <a:tc gridSpan="2">
                  <a:txBody>
                    <a:bodyPr/>
                    <a:lstStyle/>
                    <a:p>
                      <a:pPr marL="0" algn="ctr" defTabSz="914400" rtl="0" eaLnBrk="1" latinLnBrk="0" hangingPunct="1">
                        <a:lnSpc>
                          <a:spcPct val="150000"/>
                        </a:lnSpc>
                        <a:spcAft>
                          <a:spcPts val="1000"/>
                        </a:spcAft>
                      </a:pPr>
                      <a:r>
                        <a:rPr lang="es-MX" sz="1600" b="1" kern="1200" dirty="0">
                          <a:solidFill>
                            <a:schemeClr val="dk1"/>
                          </a:solidFill>
                          <a:effectLst/>
                          <a:latin typeface="Times New Roman" panose="02020603050405020304" pitchFamily="18" charset="0"/>
                          <a:ea typeface="+mn-ea"/>
                          <a:cs typeface="Times New Roman" panose="02020603050405020304" pitchFamily="18" charset="0"/>
                        </a:rPr>
                        <a:t>Cuadro 2</a:t>
                      </a:r>
                      <a:endParaRPr lang="es-CR" sz="16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2387200373"/>
                  </a:ext>
                </a:extLst>
              </a:tr>
              <a:tr h="734779">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Costa Rica: Enfoque utilizado por las personas Investigadoras para realizar estudios sobre discapacidad.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3464322712"/>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Enfoque</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Frecuencia</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1561808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Derechos Humanos</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10</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3324338200"/>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Social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541983173"/>
                  </a:ext>
                </a:extLst>
              </a:tr>
              <a:tr h="854499">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Total</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a:txBody>
                    <a:bodyPr/>
                    <a:lstStyle/>
                    <a:p>
                      <a:pPr marL="0" algn="ctr" defTabSz="914400" rtl="0" eaLnBrk="1" latinLnBrk="0" hangingPunct="1">
                        <a:lnSpc>
                          <a:spcPct val="150000"/>
                        </a:lnSpc>
                        <a:spcAft>
                          <a:spcPts val="1000"/>
                        </a:spcAft>
                      </a:pPr>
                      <a:r>
                        <a:rPr lang="es-MX" sz="1800" b="1" kern="1200">
                          <a:solidFill>
                            <a:schemeClr val="dk1"/>
                          </a:solidFill>
                          <a:effectLst/>
                          <a:latin typeface="Times New Roman" panose="02020603050405020304" pitchFamily="18" charset="0"/>
                          <a:ea typeface="+mn-ea"/>
                          <a:cs typeface="Times New Roman" panose="02020603050405020304" pitchFamily="18" charset="0"/>
                        </a:rPr>
                        <a:t>11</a:t>
                      </a:r>
                      <a:endParaRPr lang="es-CR" sz="1800" b="1" kern="120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extLst>
                  <a:ext uri="{0D108BD9-81ED-4DB2-BD59-A6C34878D82A}">
                    <a16:rowId xmlns:a16="http://schemas.microsoft.com/office/drawing/2014/main" val="720769116"/>
                  </a:ext>
                </a:extLst>
              </a:tr>
              <a:tr h="1506070">
                <a:tc gridSpan="2">
                  <a:txBody>
                    <a:bodyPr/>
                    <a:lstStyle/>
                    <a:p>
                      <a:pPr marL="0" algn="ctr" defTabSz="914400" rtl="0" eaLnBrk="1" latinLnBrk="0" hangingPunct="1">
                        <a:lnSpc>
                          <a:spcPct val="150000"/>
                        </a:lnSpc>
                        <a:spcAft>
                          <a:spcPts val="1000"/>
                        </a:spcAft>
                      </a:pPr>
                      <a:r>
                        <a:rPr lang="es-MX" sz="1800" b="1" kern="1200" dirty="0">
                          <a:solidFill>
                            <a:schemeClr val="dk1"/>
                          </a:solidFill>
                          <a:effectLst/>
                          <a:latin typeface="Times New Roman" panose="02020603050405020304" pitchFamily="18" charset="0"/>
                          <a:ea typeface="+mn-ea"/>
                          <a:cs typeface="Times New Roman" panose="02020603050405020304" pitchFamily="18" charset="0"/>
                        </a:rPr>
                        <a:t>Fuente: IDESPO-CONAPDIS, Encuesta Estudio de los perfiles de las personas investigadoras sobre discapacidad en las Universidades Estatales de Costa Rica. 2018.</a:t>
                      </a:r>
                      <a:endParaRPr lang="es-CR" sz="1800" b="1" kern="1200" dirty="0">
                        <a:solidFill>
                          <a:schemeClr val="dk1"/>
                        </a:solidFill>
                        <a:effectLst/>
                        <a:latin typeface="Times New Roman" panose="02020603050405020304" pitchFamily="18" charset="0"/>
                        <a:ea typeface="+mn-ea"/>
                        <a:cs typeface="Times New Roman" panose="02020603050405020304" pitchFamily="18" charset="0"/>
                      </a:endParaRPr>
                    </a:p>
                  </a:txBody>
                  <a:tcPr marL="44450" marR="44450" marT="0" marB="0" anchor="ctr"/>
                </a:tc>
                <a:tc hMerge="1">
                  <a:txBody>
                    <a:bodyPr/>
                    <a:lstStyle/>
                    <a:p>
                      <a:endParaRPr lang="es-CR"/>
                    </a:p>
                  </a:txBody>
                  <a:tcPr/>
                </a:tc>
                <a:extLst>
                  <a:ext uri="{0D108BD9-81ED-4DB2-BD59-A6C34878D82A}">
                    <a16:rowId xmlns:a16="http://schemas.microsoft.com/office/drawing/2014/main" val="1175107383"/>
                  </a:ext>
                </a:extLst>
              </a:tr>
            </a:tbl>
          </a:graphicData>
        </a:graphic>
      </p:graphicFrame>
    </p:spTree>
    <p:extLst>
      <p:ext uri="{BB962C8B-B14F-4D97-AF65-F5344CB8AC3E}">
        <p14:creationId xmlns:p14="http://schemas.microsoft.com/office/powerpoint/2010/main" val="3585387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7F3E24-5D8E-4578-8912-06400585F046}"/>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Disposición </a:t>
            </a:r>
          </a:p>
        </p:txBody>
      </p:sp>
    </p:spTree>
    <p:extLst>
      <p:ext uri="{BB962C8B-B14F-4D97-AF65-F5344CB8AC3E}">
        <p14:creationId xmlns:p14="http://schemas.microsoft.com/office/powerpoint/2010/main" val="2333441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7CF2C8BA-B05D-4044-BC7B-C7FFBD2F3238}"/>
              </a:ext>
            </a:extLst>
          </p:cNvPr>
          <p:cNvGraphicFramePr>
            <a:graphicFrameLocks noGrp="1"/>
          </p:cNvGraphicFramePr>
          <p:nvPr>
            <p:ph idx="1"/>
            <p:extLst>
              <p:ext uri="{D42A27DB-BD31-4B8C-83A1-F6EECF244321}">
                <p14:modId xmlns:p14="http://schemas.microsoft.com/office/powerpoint/2010/main" val="2101141420"/>
              </p:ext>
            </p:extLst>
          </p:nvPr>
        </p:nvGraphicFramePr>
        <p:xfrm>
          <a:off x="0" y="0"/>
          <a:ext cx="12192000" cy="6591409"/>
        </p:xfrm>
        <a:graphic>
          <a:graphicData uri="http://schemas.openxmlformats.org/drawingml/2006/table">
            <a:tbl>
              <a:tblPr firstRow="1" firstCol="1" bandRow="1">
                <a:tableStyleId>{8A107856-5554-42FB-B03E-39F5DBC370BA}</a:tableStyleId>
              </a:tblPr>
              <a:tblGrid>
                <a:gridCol w="10576568">
                  <a:extLst>
                    <a:ext uri="{9D8B030D-6E8A-4147-A177-3AD203B41FA5}">
                      <a16:colId xmlns:a16="http://schemas.microsoft.com/office/drawing/2014/main" val="747325613"/>
                    </a:ext>
                  </a:extLst>
                </a:gridCol>
                <a:gridCol w="1615432">
                  <a:extLst>
                    <a:ext uri="{9D8B030D-6E8A-4147-A177-3AD203B41FA5}">
                      <a16:colId xmlns:a16="http://schemas.microsoft.com/office/drawing/2014/main" val="2559853807"/>
                    </a:ext>
                  </a:extLst>
                </a:gridCol>
              </a:tblGrid>
              <a:tr h="322345">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Cuadro 3</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1196443927"/>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Costa Rica: Número de personas Investigadores, según disposición a realizar diferentes actividades relacionadas a temas de discapacidad.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pPr algn="ctr"/>
                      <a:endParaRPr lang="es-CR" sz="1400" dirty="0">
                        <a:effectLst/>
                        <a:latin typeface="Times New Roman" panose="02020603050405020304" pitchFamily="18" charset="0"/>
                        <a:cs typeface="Times New Roman" panose="02020603050405020304" pitchFamily="18" charset="0"/>
                      </a:endParaRPr>
                    </a:p>
                  </a:txBody>
                  <a:tcPr marL="53038" marR="53038" marT="0" marB="0"/>
                </a:tc>
                <a:extLst>
                  <a:ext uri="{0D108BD9-81ED-4DB2-BD59-A6C34878D82A}">
                    <a16:rowId xmlns:a16="http://schemas.microsoft.com/office/drawing/2014/main" val="986030650"/>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Disposición</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b="1" dirty="0">
                          <a:effectLst/>
                          <a:latin typeface="Times New Roman" panose="02020603050405020304" pitchFamily="18" charset="0"/>
                          <a:cs typeface="Times New Roman" panose="02020603050405020304" pitchFamily="18" charset="0"/>
                        </a:rPr>
                        <a:t>Frecuencia</a:t>
                      </a:r>
                      <a:endParaRPr lang="es-CR"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182000227"/>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Si la persona no trabaja en investigación sobre discapacidad, ¿Estaría dispuesto a hacerlo?</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278447711"/>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Conoce si existe alguna otra Universidad Pública que realice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1755072296"/>
                  </a:ext>
                </a:extLst>
              </a:tr>
              <a:tr h="822842">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y su equipo de trabajo dispuestos a buscar asesoría y presupuesto para publicar sus investigaciones en documentos y sitios web accesibles para todas las personas.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17</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3125178293"/>
                  </a:ext>
                </a:extLst>
              </a:tr>
              <a:tr h="688498">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¿Tendría usted disposición de tomar en cuenta la opinión de las personas con discapacidad para realizar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179079419"/>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Estaría usted dispuesto/a publicar las investigaciones sobre discapacidad en Acceso abierto (Open Access)</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02704643"/>
                  </a:ext>
                </a:extLst>
              </a:tr>
              <a:tr h="688498">
                <a:tc>
                  <a:txBody>
                    <a:bodyPr/>
                    <a:lstStyle/>
                    <a:p>
                      <a:pPr>
                        <a:lnSpc>
                          <a:spcPct val="150000"/>
                        </a:lnSpc>
                        <a:spcAft>
                          <a:spcPts val="1000"/>
                        </a:spcAft>
                      </a:pPr>
                      <a:r>
                        <a:rPr lang="es-MX" sz="1600">
                          <a:effectLst/>
                          <a:latin typeface="Times New Roman" panose="02020603050405020304" pitchFamily="18" charset="0"/>
                          <a:cs typeface="Times New Roman" panose="02020603050405020304" pitchFamily="18" charset="0"/>
                        </a:rPr>
                        <a:t>Conoce si su equipo de trabajo ¿Tendría disposición de considerar la opinión de las personas con discapacidad para realizar investigación sobre discapacidad?</a:t>
                      </a:r>
                      <a:endParaRPr lang="es-CR"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16</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551830173"/>
                  </a:ext>
                </a:extLst>
              </a:tr>
              <a:tr h="538446">
                <a:tc>
                  <a:txBody>
                    <a:bodyPr/>
                    <a:lstStyle/>
                    <a:p>
                      <a:pPr>
                        <a:lnSpc>
                          <a:spcPct val="150000"/>
                        </a:lnSpc>
                        <a:spcAft>
                          <a:spcPts val="1000"/>
                        </a:spcAft>
                      </a:pPr>
                      <a:r>
                        <a:rPr lang="es-MX" sz="1600" dirty="0">
                          <a:effectLst/>
                          <a:latin typeface="Times New Roman" panose="02020603050405020304" pitchFamily="18" charset="0"/>
                          <a:cs typeface="Times New Roman" panose="02020603050405020304" pitchFamily="18" charset="0"/>
                        </a:rPr>
                        <a:t>Considera que su equipo ¿tendría disposición para trabajar en investigación sobre discapacidad?</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15</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tc>
                <a:extLst>
                  <a:ext uri="{0D108BD9-81ED-4DB2-BD59-A6C34878D82A}">
                    <a16:rowId xmlns:a16="http://schemas.microsoft.com/office/drawing/2014/main" val="2686262293"/>
                  </a:ext>
                </a:extLst>
              </a:tr>
              <a:tr h="688498">
                <a:tc gridSpan="2">
                  <a:txBody>
                    <a:bodyPr/>
                    <a:lstStyle/>
                    <a:p>
                      <a:pPr algn="ctr">
                        <a:lnSpc>
                          <a:spcPct val="150000"/>
                        </a:lnSpc>
                        <a:spcAft>
                          <a:spcPts val="1000"/>
                        </a:spcAft>
                      </a:pPr>
                      <a:r>
                        <a:rPr lang="es-MX" sz="1600" dirty="0">
                          <a:effectLst/>
                          <a:latin typeface="Times New Roman" panose="02020603050405020304" pitchFamily="18" charset="0"/>
                          <a:cs typeface="Times New Roman" panose="02020603050405020304" pitchFamily="18" charset="0"/>
                        </a:rPr>
                        <a:t>Fuente: IDESPO-CONAPDIS, Encuesta Estudio de los perfiles de las personas investigadoras sobre discapacidad en las Universidades Estatales de Costa Rica. 2018</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3038" marR="53038" marT="0" marB="0" anchor="ctr"/>
                </a:tc>
                <a:tc hMerge="1">
                  <a:txBody>
                    <a:bodyPr/>
                    <a:lstStyle/>
                    <a:p>
                      <a:endParaRPr lang="es-CR"/>
                    </a:p>
                  </a:txBody>
                  <a:tcPr/>
                </a:tc>
                <a:extLst>
                  <a:ext uri="{0D108BD9-81ED-4DB2-BD59-A6C34878D82A}">
                    <a16:rowId xmlns:a16="http://schemas.microsoft.com/office/drawing/2014/main" val="3202711936"/>
                  </a:ext>
                </a:extLst>
              </a:tr>
            </a:tbl>
          </a:graphicData>
        </a:graphic>
      </p:graphicFrame>
    </p:spTree>
    <p:extLst>
      <p:ext uri="{BB962C8B-B14F-4D97-AF65-F5344CB8AC3E}">
        <p14:creationId xmlns:p14="http://schemas.microsoft.com/office/powerpoint/2010/main" val="1453270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543F58-F986-46D8-89DB-B5F910D4BF06}"/>
              </a:ext>
            </a:extLst>
          </p:cNvPr>
          <p:cNvSpPr>
            <a:spLocks noGrp="1"/>
          </p:cNvSpPr>
          <p:nvPr>
            <p:ph type="title"/>
          </p:nvPr>
        </p:nvSpPr>
        <p:spPr>
          <a:xfrm>
            <a:off x="419099" y="1582933"/>
            <a:ext cx="10931769" cy="3228218"/>
          </a:xfrm>
        </p:spPr>
        <p:txBody>
          <a:bodyPr>
            <a:normAutofit fontScale="90000"/>
          </a:bodyPr>
          <a:lstStyle/>
          <a:p>
            <a:pPr algn="ctr"/>
            <a:r>
              <a:rPr lang="es-MX" b="1" dirty="0">
                <a:latin typeface="Times New Roman" panose="02020603050405020304" pitchFamily="18" charset="0"/>
                <a:cs typeface="Times New Roman" panose="02020603050405020304" pitchFamily="18" charset="0"/>
              </a:rPr>
              <a:t>Contratación de servicios para la construcción de una propuesta de agenda de investigación sobre discapacidad y estudio de los perfiles de investigadores sobre discapacidad en las universidades estatales</a:t>
            </a:r>
            <a:br>
              <a:rPr lang="es-CR" dirty="0"/>
            </a:br>
            <a:endParaRPr lang="en-US" dirty="0"/>
          </a:p>
        </p:txBody>
      </p:sp>
    </p:spTree>
    <p:extLst>
      <p:ext uri="{BB962C8B-B14F-4D97-AF65-F5344CB8AC3E}">
        <p14:creationId xmlns:p14="http://schemas.microsoft.com/office/powerpoint/2010/main" val="25753567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Agenda de investigación en Discapacidad</a:t>
            </a:r>
          </a:p>
        </p:txBody>
      </p:sp>
    </p:spTree>
    <p:extLst>
      <p:ext uri="{BB962C8B-B14F-4D97-AF65-F5344CB8AC3E}">
        <p14:creationId xmlns:p14="http://schemas.microsoft.com/office/powerpoint/2010/main" val="42406845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97E7719E-CE26-43DA-9754-64A00357DAF7}"/>
              </a:ext>
            </a:extLst>
          </p:cNvPr>
          <p:cNvGraphicFramePr>
            <a:graphicFrameLocks noGrp="1"/>
          </p:cNvGraphicFramePr>
          <p:nvPr>
            <p:ph idx="1"/>
            <p:extLst>
              <p:ext uri="{D42A27DB-BD31-4B8C-83A1-F6EECF244321}">
                <p14:modId xmlns:p14="http://schemas.microsoft.com/office/powerpoint/2010/main" val="550204641"/>
              </p:ext>
            </p:extLst>
          </p:nvPr>
        </p:nvGraphicFramePr>
        <p:xfrm>
          <a:off x="838200" y="432254"/>
          <a:ext cx="10515600" cy="3573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2927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2B64C9-150F-49F4-8A7E-BEFB110A54C5}"/>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Ejes temáticos propuestos </a:t>
            </a:r>
          </a:p>
        </p:txBody>
      </p:sp>
    </p:spTree>
    <p:extLst>
      <p:ext uri="{BB962C8B-B14F-4D97-AF65-F5344CB8AC3E}">
        <p14:creationId xmlns:p14="http://schemas.microsoft.com/office/powerpoint/2010/main" val="2970740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2">
            <a:extLst>
              <a:ext uri="{FF2B5EF4-FFF2-40B4-BE49-F238E27FC236}">
                <a16:creationId xmlns:a16="http://schemas.microsoft.com/office/drawing/2014/main" id="{4BBB511C-5044-44F0-9C39-7D3B12E5D692}"/>
              </a:ext>
            </a:extLst>
          </p:cNvPr>
          <p:cNvGraphicFramePr>
            <a:graphicFrameLocks noGrp="1"/>
          </p:cNvGraphicFramePr>
          <p:nvPr>
            <p:ph idx="1"/>
            <p:extLst>
              <p:ext uri="{D42A27DB-BD31-4B8C-83A1-F6EECF244321}">
                <p14:modId xmlns:p14="http://schemas.microsoft.com/office/powerpoint/2010/main" val="1594782311"/>
              </p:ext>
            </p:extLst>
          </p:nvPr>
        </p:nvGraphicFramePr>
        <p:xfrm>
          <a:off x="584982" y="68614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974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C7934965-4D32-40DB-B679-79EFB78B7293}"/>
              </a:ext>
            </a:extLst>
          </p:cNvPr>
          <p:cNvGraphicFramePr>
            <a:graphicFrameLocks noGrp="1"/>
          </p:cNvGraphicFramePr>
          <p:nvPr>
            <p:ph idx="1"/>
            <p:extLst>
              <p:ext uri="{D42A27DB-BD31-4B8C-83A1-F6EECF244321}">
                <p14:modId xmlns:p14="http://schemas.microsoft.com/office/powerpoint/2010/main" val="1682105772"/>
              </p:ext>
            </p:extLst>
          </p:nvPr>
        </p:nvGraphicFramePr>
        <p:xfrm>
          <a:off x="0" y="0"/>
          <a:ext cx="12192000" cy="6634635"/>
        </p:xfrm>
        <a:graphic>
          <a:graphicData uri="http://schemas.openxmlformats.org/drawingml/2006/table">
            <a:tbl>
              <a:tblPr firstRow="1" firstCol="1" bandRow="1">
                <a:tableStyleId>{8A107856-5554-42FB-B03E-39F5DBC370BA}</a:tableStyleId>
              </a:tblPr>
              <a:tblGrid>
                <a:gridCol w="2649002">
                  <a:extLst>
                    <a:ext uri="{9D8B030D-6E8A-4147-A177-3AD203B41FA5}">
                      <a16:colId xmlns:a16="http://schemas.microsoft.com/office/drawing/2014/main" val="284840248"/>
                    </a:ext>
                  </a:extLst>
                </a:gridCol>
                <a:gridCol w="9542998">
                  <a:extLst>
                    <a:ext uri="{9D8B030D-6E8A-4147-A177-3AD203B41FA5}">
                      <a16:colId xmlns:a16="http://schemas.microsoft.com/office/drawing/2014/main" val="1994927268"/>
                    </a:ext>
                  </a:extLst>
                </a:gridCol>
              </a:tblGrid>
              <a:tr h="1230477">
                <a:tc gridSpan="2">
                  <a:txBody>
                    <a:bodyPr/>
                    <a:lstStyle/>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TABLA 2</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AGENDA DE INVESTIGACION EN DISCAPACIDAD</a:t>
                      </a:r>
                      <a:endParaRPr lang="es-CR" sz="1600" dirty="0">
                        <a:effectLst/>
                        <a:latin typeface="Times New Roman" panose="02020603050405020304" pitchFamily="18" charset="0"/>
                        <a:cs typeface="Times New Roman" panose="02020603050405020304" pitchFamily="18" charset="0"/>
                      </a:endParaRPr>
                    </a:p>
                    <a:p>
                      <a:pPr algn="ctr">
                        <a:lnSpc>
                          <a:spcPct val="115000"/>
                        </a:lnSpc>
                        <a:spcAft>
                          <a:spcPts val="1000"/>
                        </a:spcAft>
                      </a:pPr>
                      <a:r>
                        <a:rPr lang="es-MX" sz="1600" dirty="0">
                          <a:effectLst/>
                          <a:latin typeface="Times New Roman" panose="02020603050405020304" pitchFamily="18" charset="0"/>
                          <a:cs typeface="Times New Roman" panose="02020603050405020304" pitchFamily="18" charset="0"/>
                        </a:rPr>
                        <a:t>2019-2024. </a:t>
                      </a:r>
                      <a:endParaRPr lang="es-CR"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s-CR"/>
                    </a:p>
                  </a:txBody>
                  <a:tcPr/>
                </a:tc>
                <a:extLst>
                  <a:ext uri="{0D108BD9-81ED-4DB2-BD59-A6C34878D82A}">
                    <a16:rowId xmlns:a16="http://schemas.microsoft.com/office/drawing/2014/main" val="2283941778"/>
                  </a:ext>
                </a:extLst>
              </a:tr>
              <a:tr h="677478">
                <a:tc rowSpan="10">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Inclusión, integración, diversidad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y el uso de tecnologías en la cotidianidad de los discapacitados (utensilios para comer y comunicarse)</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08363247"/>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en la malla curricular de todas las carreras (especialmente de educación) cursos sobre inclusión. Debe buscarse sensibilizar a la población estudiantil.</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5071407"/>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Inclusividad.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639132"/>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Especializar y capacitar a las bibliotecas en el uso de recursos e insumos necesarios para el uso bibliotecario de las personas con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68152215"/>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Sensibilización.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05037310"/>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nivel de sensibilización y compromiso de parte de los profesores. Ya que hay muchos maestros que no están de acuerdo con la inclusión.</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36791072"/>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Proceso de inclusión de población discapacitada a universidades (pruebas específicas, evaluaciones, adecuaciones).</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8484923"/>
                  </a:ext>
                </a:extLst>
              </a:tr>
              <a:tr h="36423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Derechos de igualdad.</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8049466"/>
                  </a:ext>
                </a:extLst>
              </a:tr>
              <a:tr h="58544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balance o estado de la cuestión que permita reconocer que es lo que se ha realizado hasta el momento sobre el tema de discapacidad en Costa Rica.</a:t>
                      </a:r>
                      <a:endParaRPr lang="es-CR"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67393589"/>
                  </a:ext>
                </a:extLst>
              </a:tr>
              <a:tr h="58544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Investigaciones por población, desde el enfoque de la diversidad, así estaría inmerso el tema de la discapacidad.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0784407"/>
                  </a:ext>
                </a:extLst>
              </a:tr>
            </a:tbl>
          </a:graphicData>
        </a:graphic>
      </p:graphicFrame>
    </p:spTree>
    <p:extLst>
      <p:ext uri="{BB962C8B-B14F-4D97-AF65-F5344CB8AC3E}">
        <p14:creationId xmlns:p14="http://schemas.microsoft.com/office/powerpoint/2010/main" val="9246334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6" name="Tabla 5">
            <a:extLst>
              <a:ext uri="{FF2B5EF4-FFF2-40B4-BE49-F238E27FC236}">
                <a16:creationId xmlns:a16="http://schemas.microsoft.com/office/drawing/2014/main" id="{036E9844-7F6D-4DB9-B1DB-CC9E2EC7D4E9}"/>
              </a:ext>
            </a:extLst>
          </p:cNvPr>
          <p:cNvGraphicFramePr>
            <a:graphicFrameLocks noGrp="1"/>
          </p:cNvGraphicFramePr>
          <p:nvPr>
            <p:extLst>
              <p:ext uri="{D42A27DB-BD31-4B8C-83A1-F6EECF244321}">
                <p14:modId xmlns:p14="http://schemas.microsoft.com/office/powerpoint/2010/main" val="2980921360"/>
              </p:ext>
            </p:extLst>
          </p:nvPr>
        </p:nvGraphicFramePr>
        <p:xfrm>
          <a:off x="0" y="-112210"/>
          <a:ext cx="12192000" cy="6597417"/>
        </p:xfrm>
        <a:graphic>
          <a:graphicData uri="http://schemas.openxmlformats.org/drawingml/2006/table">
            <a:tbl>
              <a:tblPr firstRow="1" firstCol="1" bandRow="1">
                <a:tableStyleId>{8A107856-5554-42FB-B03E-39F5DBC370BA}</a:tableStyleId>
              </a:tblPr>
              <a:tblGrid>
                <a:gridCol w="2125628">
                  <a:extLst>
                    <a:ext uri="{9D8B030D-6E8A-4147-A177-3AD203B41FA5}">
                      <a16:colId xmlns:a16="http://schemas.microsoft.com/office/drawing/2014/main" val="3756002838"/>
                    </a:ext>
                  </a:extLst>
                </a:gridCol>
                <a:gridCol w="10066372">
                  <a:extLst>
                    <a:ext uri="{9D8B030D-6E8A-4147-A177-3AD203B41FA5}">
                      <a16:colId xmlns:a16="http://schemas.microsoft.com/office/drawing/2014/main" val="1363375694"/>
                    </a:ext>
                  </a:extLst>
                </a:gridCol>
              </a:tblGrid>
              <a:tr h="831315">
                <a:tc rowSpan="9">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Salud, violencia y subjetividades</a:t>
                      </a:r>
                      <a:endParaRPr lang="es-CR"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Nutrición en personas con síndrome de Down y parálisis.</a:t>
                      </a:r>
                      <a:endParaRPr lang="es-CR" sz="1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6546602"/>
                  </a:ext>
                </a:extLst>
              </a:tr>
              <a:tr h="57328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 reproductiva y vida sexual de la población discapacitada.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34936762"/>
                  </a:ext>
                </a:extLst>
              </a:tr>
              <a:tr h="53488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Abuso sexual a personas discapacitadas.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22049280"/>
                  </a:ext>
                </a:extLst>
              </a:tr>
              <a:tr h="4261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Salud.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6572122"/>
                  </a:ext>
                </a:extLst>
              </a:tr>
              <a:tr h="193624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Estudios sobre temas de prevención del abuso sexual, sobre sus derechos sexuales y reproductivos; donde haya un abordaje médico y psicológico óptimo, en complementariedad al conocimiento de las familias y otras disciplinas, que logren una mejor atención en cuanto a estos temas y permitan a las personas con discapacidad conocer sus derechos como ciudadanos y como seres humanos autónomos y con libertad de decisión.</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79958743"/>
                  </a:ext>
                </a:extLst>
              </a:tr>
              <a:tr h="6463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Entretenimiento de las personas con discapacidad. </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9351588"/>
                  </a:ext>
                </a:extLst>
              </a:tr>
              <a:tr h="62403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Discapacidad, sexualidad y autonomía.</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6589877"/>
                  </a:ext>
                </a:extLst>
              </a:tr>
              <a:tr h="55716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adquirida como explicar y abordar su nueva realidad.</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36411390"/>
                  </a:ext>
                </a:extLst>
              </a:tr>
              <a:tr h="468022">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Pastillas y medicamentos</a:t>
                      </a:r>
                      <a:endParaRPr lang="es-CR"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1162052"/>
                  </a:ext>
                </a:extLst>
              </a:tr>
            </a:tbl>
          </a:graphicData>
        </a:graphic>
      </p:graphicFrame>
    </p:spTree>
    <p:extLst>
      <p:ext uri="{BB962C8B-B14F-4D97-AF65-F5344CB8AC3E}">
        <p14:creationId xmlns:p14="http://schemas.microsoft.com/office/powerpoint/2010/main" val="4213701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7" name="Marcador de contenido 6">
            <a:extLst>
              <a:ext uri="{FF2B5EF4-FFF2-40B4-BE49-F238E27FC236}">
                <a16:creationId xmlns:a16="http://schemas.microsoft.com/office/drawing/2014/main" id="{15C9BBB3-D48D-4032-94E4-8DBDB73270DA}"/>
              </a:ext>
            </a:extLst>
          </p:cNvPr>
          <p:cNvGraphicFramePr>
            <a:graphicFrameLocks noGrp="1"/>
          </p:cNvGraphicFramePr>
          <p:nvPr>
            <p:ph idx="1"/>
            <p:extLst>
              <p:ext uri="{D42A27DB-BD31-4B8C-83A1-F6EECF244321}">
                <p14:modId xmlns:p14="http://schemas.microsoft.com/office/powerpoint/2010/main" val="380007726"/>
              </p:ext>
            </p:extLst>
          </p:nvPr>
        </p:nvGraphicFramePr>
        <p:xfrm>
          <a:off x="0" y="-112208"/>
          <a:ext cx="12192000" cy="6725780"/>
        </p:xfrm>
        <a:graphic>
          <a:graphicData uri="http://schemas.openxmlformats.org/drawingml/2006/table">
            <a:tbl>
              <a:tblPr firstRow="1" firstCol="1" bandRow="1">
                <a:tableStyleId>{8A107856-5554-42FB-B03E-39F5DBC370BA}</a:tableStyleId>
              </a:tblPr>
              <a:tblGrid>
                <a:gridCol w="12192000">
                  <a:extLst>
                    <a:ext uri="{9D8B030D-6E8A-4147-A177-3AD203B41FA5}">
                      <a16:colId xmlns:a16="http://schemas.microsoft.com/office/drawing/2014/main" val="443465750"/>
                    </a:ext>
                  </a:extLst>
                </a:gridCol>
              </a:tblGrid>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Atención psicológica para población discapacitada y familiares (cuidadores)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80157787"/>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Demanda de servicios de salud (¿qué se requiere, ¿dónde y cuándo?)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70220863"/>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Salud y derecho sexual y reproductivo.</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96239811"/>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Gerontología, dependencia y cuidados a largo plazo.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0173250"/>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“Discapacidades reducidas”, uso de prótesis.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6241044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Adolescentes y discapacidad, (embarazos adolescentes)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62851624"/>
                  </a:ext>
                </a:extLst>
              </a:tr>
              <a:tr h="462833">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Personas con discapacidad en proceso migratorio y la interseccionalidad de la que forman parte estas poblaciones.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8603146"/>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Factores de riesgo y el tratamiento óptimo para las personas propensas a una discapacidad o que, por accidente, estén en riesgo de sufrir alguna discapacidad.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9024905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Calidad de vida.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8027379"/>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Discapacidades temporales.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594379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Investigación de adolescentes con discapacidad. Los “eternos niños”.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57029151"/>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Ocio de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7972937"/>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Migración y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332389"/>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Sexualidad y derechos reproductivos.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83101128"/>
                  </a:ext>
                </a:extLst>
              </a:tr>
              <a:tr h="54765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Hacer investigaciones de género que propicien la participación masculina en los procesos de cuido, sensibilización e inserción de la población con discapacidad en la sociedad.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40944333"/>
                  </a:ext>
                </a:extLst>
              </a:tr>
              <a:tr h="293710">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Recreación.</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7644006"/>
                  </a:ext>
                </a:extLst>
              </a:tr>
              <a:tr h="293710">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Perfil de investigador (tema mayormente investigado por mujeres)</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90580025"/>
                  </a:ext>
                </a:extLst>
              </a:tr>
              <a:tr h="939681">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¿Por qué razón las mujeres son quienes se involucran en mayor medida (en términos cuantitativos) en el cuido de personas con discapacidad? ¿Por qué los hombres se involucran en menor medida? ¿Qué se debe hacer para que tanto mujeres y hombres se preocupen por el bienestar de un tercero?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00711643"/>
                  </a:ext>
                </a:extLst>
              </a:tr>
            </a:tbl>
          </a:graphicData>
        </a:graphic>
      </p:graphicFrame>
    </p:spTree>
    <p:extLst>
      <p:ext uri="{BB962C8B-B14F-4D97-AF65-F5344CB8AC3E}">
        <p14:creationId xmlns:p14="http://schemas.microsoft.com/office/powerpoint/2010/main" val="3117382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ED2BF1A1-5DAC-45C2-A06F-587FAA0A68B8}"/>
              </a:ext>
            </a:extLst>
          </p:cNvPr>
          <p:cNvGraphicFramePr>
            <a:graphicFrameLocks noGrp="1"/>
          </p:cNvGraphicFramePr>
          <p:nvPr>
            <p:ph idx="1"/>
            <p:extLst>
              <p:ext uri="{D42A27DB-BD31-4B8C-83A1-F6EECF244321}">
                <p14:modId xmlns:p14="http://schemas.microsoft.com/office/powerpoint/2010/main" val="2989045150"/>
              </p:ext>
            </p:extLst>
          </p:nvPr>
        </p:nvGraphicFramePr>
        <p:xfrm>
          <a:off x="0" y="0"/>
          <a:ext cx="12192000" cy="6569612"/>
        </p:xfrm>
        <a:graphic>
          <a:graphicData uri="http://schemas.openxmlformats.org/drawingml/2006/table">
            <a:tbl>
              <a:tblPr firstRow="1" firstCol="1" bandRow="1">
                <a:tableStyleId>{8A107856-5554-42FB-B03E-39F5DBC370BA}</a:tableStyleId>
              </a:tblPr>
              <a:tblGrid>
                <a:gridCol w="1726700">
                  <a:extLst>
                    <a:ext uri="{9D8B030D-6E8A-4147-A177-3AD203B41FA5}">
                      <a16:colId xmlns:a16="http://schemas.microsoft.com/office/drawing/2014/main" val="1748290155"/>
                    </a:ext>
                  </a:extLst>
                </a:gridCol>
                <a:gridCol w="10465300">
                  <a:extLst>
                    <a:ext uri="{9D8B030D-6E8A-4147-A177-3AD203B41FA5}">
                      <a16:colId xmlns:a16="http://schemas.microsoft.com/office/drawing/2014/main" val="261474451"/>
                    </a:ext>
                  </a:extLst>
                </a:gridCol>
              </a:tblGrid>
              <a:tr h="1050827">
                <a:tc rowSpan="11">
                  <a:txBody>
                    <a:bodyPr/>
                    <a:lstStyle/>
                    <a:p>
                      <a:pPr algn="ctr">
                        <a:lnSpc>
                          <a:spcPct val="115000"/>
                        </a:lnSpc>
                        <a:spcAft>
                          <a:spcPts val="1000"/>
                        </a:spcAft>
                      </a:pPr>
                      <a:r>
                        <a:rPr lang="es-MX" sz="1800" b="1" dirty="0">
                          <a:effectLst/>
                          <a:latin typeface="Times New Roman" panose="02020603050405020304" pitchFamily="18" charset="0"/>
                          <a:cs typeface="Times New Roman" panose="02020603050405020304" pitchFamily="18" charset="0"/>
                        </a:rPr>
                        <a:t>Accesibilidad</a:t>
                      </a:r>
                      <a:endParaRPr lang="es-CR" sz="2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Acceso a servicios básicos como la educación y la salud. Especialmente debe atenderse la continuidad de la educación de niños con discapacidad intelectual, ya que muchos padres de familia retiran a sus hijos del sistema educativo al no notar mejorías.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2486773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Uso de vehículos y acceso a parqueos.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21096457"/>
                  </a:ext>
                </a:extLst>
              </a:tr>
              <a:tr h="69355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Analizar sí la ley 7600 se está respetando en el país. Los asistentes consideraron que no hay compromiso por parte de los gobiernos locales para mejorar la condición de sitios públicos.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39617086"/>
                  </a:ext>
                </a:extLst>
              </a:tr>
              <a:tr h="1050827">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Aplicación de la ley 7600 en campus universitarios. Pese a que muchas sedes son construcciones realizadas después de la ley, no se planificó el acceso para personas con discapacidad (ausencia de rampas y elevadores).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646395"/>
                  </a:ext>
                </a:extLst>
              </a:tr>
              <a:tr h="69355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Un estudio sobre cuántas personas con discapacidad tienen vehículo y el cumplimiento de la ley 7600.</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6143720"/>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Necesidades de las personas con discapacidad y dificultad de acceso a los servicios.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149287"/>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Continuidad y reforzamiento de la ley 7600. Cumplimiento real en materia de accesibilidad. </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7903886"/>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Ley 7600 vinculada con infraestructura.</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5706752"/>
                  </a:ext>
                </a:extLst>
              </a:tr>
              <a:tr h="440122">
                <a:tc vMerge="1">
                  <a:txBody>
                    <a:bodyPr/>
                    <a:lstStyle/>
                    <a:p>
                      <a:endParaRPr lang="es-CR"/>
                    </a:p>
                  </a:txBody>
                  <a:tcPr/>
                </a:tc>
                <a:tc>
                  <a:txBody>
                    <a:bodyPr/>
                    <a:lstStyle/>
                    <a:p>
                      <a:pPr algn="just">
                        <a:lnSpc>
                          <a:spcPct val="115000"/>
                        </a:lnSpc>
                        <a:spcAft>
                          <a:spcPts val="1000"/>
                        </a:spcAft>
                      </a:pPr>
                      <a:r>
                        <a:rPr lang="es-MX" sz="1800" b="0">
                          <a:effectLst/>
                          <a:latin typeface="Times New Roman" panose="02020603050405020304" pitchFamily="18" charset="0"/>
                          <a:cs typeface="Times New Roman" panose="02020603050405020304" pitchFamily="18" charset="0"/>
                        </a:rPr>
                        <a:t>Acceso a la educación superior para las personas con discapacidad</a:t>
                      </a:r>
                      <a:endParaRPr lang="es-CR" sz="2800" b="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21469595"/>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Infraestructura universitaria.</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07040153"/>
                  </a:ext>
                </a:extLst>
              </a:tr>
              <a:tr h="440122">
                <a:tc vMerge="1">
                  <a:txBody>
                    <a:bodyPr/>
                    <a:lstStyle/>
                    <a:p>
                      <a:endParaRPr lang="es-CR"/>
                    </a:p>
                  </a:txBody>
                  <a:tcP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Problemas de acceso.</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54212579"/>
                  </a:ext>
                </a:extLst>
              </a:tr>
            </a:tbl>
          </a:graphicData>
        </a:graphic>
      </p:graphicFrame>
    </p:spTree>
    <p:extLst>
      <p:ext uri="{BB962C8B-B14F-4D97-AF65-F5344CB8AC3E}">
        <p14:creationId xmlns:p14="http://schemas.microsoft.com/office/powerpoint/2010/main" val="7556889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D56251A6-3188-4DC4-B844-BA654FCCD4AA}"/>
              </a:ext>
            </a:extLst>
          </p:cNvPr>
          <p:cNvGraphicFramePr>
            <a:graphicFrameLocks noGrp="1"/>
          </p:cNvGraphicFramePr>
          <p:nvPr>
            <p:extLst>
              <p:ext uri="{D42A27DB-BD31-4B8C-83A1-F6EECF244321}">
                <p14:modId xmlns:p14="http://schemas.microsoft.com/office/powerpoint/2010/main" val="1891855632"/>
              </p:ext>
            </p:extLst>
          </p:nvPr>
        </p:nvGraphicFramePr>
        <p:xfrm>
          <a:off x="0" y="-1"/>
          <a:ext cx="12192000" cy="6617741"/>
        </p:xfrm>
        <a:graphic>
          <a:graphicData uri="http://schemas.openxmlformats.org/drawingml/2006/table">
            <a:tbl>
              <a:tblPr firstRow="1" firstCol="1" bandRow="1">
                <a:tableStyleId>{8A107856-5554-42FB-B03E-39F5DBC370BA}</a:tableStyleId>
              </a:tblPr>
              <a:tblGrid>
                <a:gridCol w="2455520">
                  <a:extLst>
                    <a:ext uri="{9D8B030D-6E8A-4147-A177-3AD203B41FA5}">
                      <a16:colId xmlns:a16="http://schemas.microsoft.com/office/drawing/2014/main" val="101049631"/>
                    </a:ext>
                  </a:extLst>
                </a:gridCol>
                <a:gridCol w="9736480">
                  <a:extLst>
                    <a:ext uri="{9D8B030D-6E8A-4147-A177-3AD203B41FA5}">
                      <a16:colId xmlns:a16="http://schemas.microsoft.com/office/drawing/2014/main" val="1168141486"/>
                    </a:ext>
                  </a:extLst>
                </a:gridCol>
              </a:tblGrid>
              <a:tr h="379774">
                <a:tc rowSpan="16">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Imaginarios y discursos sociales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Profundizar en cuales son los mitos y estereotipos sobre la población discapacitada.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64442490"/>
                  </a:ext>
                </a:extLst>
              </a:tr>
              <a:tr h="8308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Cursos de diversidad funcional en las universidades, en la que participen estudiantes, académicos y familias, con el fin de ir cambiando la mentalidad y liberar de etiquetas y estereotipos a la gente que rodea a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0237953"/>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Área de comunicación.</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25172215"/>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Término para definir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45502628"/>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Hostilidades hacia personas con alguna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32216688"/>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de discapacidad y factores de riesgo.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6386364"/>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Mapeo y rastreo de personas con discapacidad, ¿dónde están?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492690"/>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Comparación de población con discapacidad en zona urbana y rural.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8562103"/>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Rompimiento de mitos y temores.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592201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Actitud de discapacitados hacia no discapacitados.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1728995"/>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terminología adecuada.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21619421"/>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Concientización (actitud)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180396"/>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Medios de comunicación.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43294"/>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Buenas prácticas (aprender de las prácticas que han tendió un impacto positivo)</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19836319"/>
                  </a:ext>
                </a:extLst>
              </a:tr>
              <a:tr h="37977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conciencia y sensibilidad de la sociedad.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82798842"/>
                  </a:ext>
                </a:extLst>
              </a:tr>
              <a:tr h="379774">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Causas externas de discapacidad (accidentes de tránsito)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1691807"/>
                  </a:ext>
                </a:extLst>
              </a:tr>
            </a:tbl>
          </a:graphicData>
        </a:graphic>
      </p:graphicFrame>
    </p:spTree>
    <p:extLst>
      <p:ext uri="{BB962C8B-B14F-4D97-AF65-F5344CB8AC3E}">
        <p14:creationId xmlns:p14="http://schemas.microsoft.com/office/powerpoint/2010/main" val="16803179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B16B3247-B9B8-4250-9A5A-010FC944BF97}"/>
              </a:ext>
            </a:extLst>
          </p:cNvPr>
          <p:cNvGraphicFramePr>
            <a:graphicFrameLocks noGrp="1"/>
          </p:cNvGraphicFramePr>
          <p:nvPr>
            <p:ph idx="1"/>
            <p:extLst>
              <p:ext uri="{D42A27DB-BD31-4B8C-83A1-F6EECF244321}">
                <p14:modId xmlns:p14="http://schemas.microsoft.com/office/powerpoint/2010/main" val="2562547570"/>
              </p:ext>
            </p:extLst>
          </p:nvPr>
        </p:nvGraphicFramePr>
        <p:xfrm>
          <a:off x="0" y="1"/>
          <a:ext cx="12192000" cy="6552248"/>
        </p:xfrm>
        <a:graphic>
          <a:graphicData uri="http://schemas.openxmlformats.org/drawingml/2006/table">
            <a:tbl>
              <a:tblPr firstRow="1" firstCol="1" bandRow="1">
                <a:tableStyleId>{8A107856-5554-42FB-B03E-39F5DBC370BA}</a:tableStyleId>
              </a:tblPr>
              <a:tblGrid>
                <a:gridCol w="3178462">
                  <a:extLst>
                    <a:ext uri="{9D8B030D-6E8A-4147-A177-3AD203B41FA5}">
                      <a16:colId xmlns:a16="http://schemas.microsoft.com/office/drawing/2014/main" val="642181131"/>
                    </a:ext>
                  </a:extLst>
                </a:gridCol>
                <a:gridCol w="9013538">
                  <a:extLst>
                    <a:ext uri="{9D8B030D-6E8A-4147-A177-3AD203B41FA5}">
                      <a16:colId xmlns:a16="http://schemas.microsoft.com/office/drawing/2014/main" val="1314542729"/>
                    </a:ext>
                  </a:extLst>
                </a:gridCol>
              </a:tblGrid>
              <a:tr h="903474">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Economía, mercado laboral, emprendimiento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Independencia económica. Cuestionamiento de sí existen cooperativas para personas con discapacidad. El acceso a finanzas propias forma parte de la independencia que esta población merece.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1892590"/>
                  </a:ext>
                </a:extLst>
              </a:tr>
              <a:tr h="1212895">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Los problemas económicos de las familias de una persona con discapacidad, son una limitante para su desarrollo educativo; ya que en muchas ocasiones imposibilita el transporte al centro universitario o no cuentan con los recursos necesarios para estudiar, según los requerimientos básicos, para estas personas.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08010215"/>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Recursos del Estado dados a dicha población y atención de sus necesidades.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65012614"/>
                  </a:ext>
                </a:extLst>
              </a:tr>
              <a:tr h="69620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Acceso laboral y finanzas, que permitan a la persona con discapacidad acceder a empleos dignos y lucrativos; así como el manejo de sus propios recursos económicos y el acceso a la banca.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6446832"/>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Medios para incorporar a la población al mercado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7677590"/>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Casos de discapacidad y su relación con la pobreza extrema.</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688084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Personas discapacitadas emprendedoras.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1897399"/>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Condiciones sociales y económicas de personas con discapacidad.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98333273"/>
                  </a:ext>
                </a:extLst>
              </a:tr>
              <a:tr h="44180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Otorgamiento de trabajos de baja jerarquía a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91409074"/>
                  </a:ext>
                </a:extLst>
              </a:tr>
              <a:tr h="44180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Acceso Laboral.</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6110793"/>
                  </a:ext>
                </a:extLst>
              </a:tr>
              <a:tr h="59405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Exclusión de los puestos de alta jerarquía, ¿qué tipos de trabajos están realizando las personas con discapacidad? ¿Se les limita el potencial?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4268037"/>
                  </a:ext>
                </a:extLst>
              </a:tr>
            </a:tbl>
          </a:graphicData>
        </a:graphic>
      </p:graphicFrame>
    </p:spTree>
    <p:extLst>
      <p:ext uri="{BB962C8B-B14F-4D97-AF65-F5344CB8AC3E}">
        <p14:creationId xmlns:p14="http://schemas.microsoft.com/office/powerpoint/2010/main" val="2450237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09401478-5F08-43A3-B879-6108DE8EE1ED}"/>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EA09756-6A98-431D-8F6F-EB51E04B35AD}"/>
              </a:ext>
            </a:extLst>
          </p:cNvPr>
          <p:cNvSpPr>
            <a:spLocks noGrp="1"/>
          </p:cNvSpPr>
          <p:nvPr>
            <p:ph type="title"/>
          </p:nvPr>
        </p:nvSpPr>
        <p:spPr>
          <a:xfrm>
            <a:off x="709448" y="1913950"/>
            <a:ext cx="4204137" cy="1342754"/>
          </a:xfrm>
        </p:spPr>
        <p:txBody>
          <a:bodyPr>
            <a:normAutofit/>
          </a:bodyPr>
          <a:lstStyle/>
          <a:p>
            <a:pPr algn="ctr"/>
            <a:r>
              <a:rPr lang="es-CR" sz="2800" b="1" dirty="0">
                <a:latin typeface="Times New Roman" panose="02020603050405020304" pitchFamily="18" charset="0"/>
                <a:cs typeface="Times New Roman" panose="02020603050405020304" pitchFamily="18" charset="0"/>
              </a:rPr>
              <a:t>Equipo de trabajo</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45B888F9-9AEF-4E8B-BBC8-2F5FC18CCF75}"/>
              </a:ext>
            </a:extLst>
          </p:cNvPr>
          <p:cNvSpPr>
            <a:spLocks noGrp="1"/>
          </p:cNvSpPr>
          <p:nvPr>
            <p:ph idx="1"/>
          </p:nvPr>
        </p:nvSpPr>
        <p:spPr>
          <a:xfrm>
            <a:off x="525516" y="3417573"/>
            <a:ext cx="4593021" cy="2619839"/>
          </a:xfrm>
        </p:spPr>
        <p:txBody>
          <a:bodyPr anchor="ctr">
            <a:normAutofit/>
          </a:bodyPr>
          <a:lstStyle/>
          <a:p>
            <a:r>
              <a:rPr lang="es-ES" sz="1700" dirty="0">
                <a:latin typeface="Times New Roman" panose="02020603050405020304" pitchFamily="18" charset="0"/>
                <a:cs typeface="Times New Roman" panose="02020603050405020304" pitchFamily="18" charset="0"/>
              </a:rPr>
              <a:t>Guillermo Acuña González, Coordinador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María José Ureña Naranjo, Sub-Coordinadora del Proyecto.</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Mónica Ulloa Gómez, Asistente Académica. </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Stephanie Cordero </a:t>
            </a:r>
            <a:r>
              <a:rPr lang="es-ES" sz="1700" dirty="0" err="1">
                <a:latin typeface="Times New Roman" panose="02020603050405020304" pitchFamily="18" charset="0"/>
                <a:cs typeface="Times New Roman" panose="02020603050405020304" pitchFamily="18" charset="0"/>
              </a:rPr>
              <a:t>Cordero</a:t>
            </a:r>
            <a:r>
              <a:rPr lang="es-ES" sz="1700" dirty="0">
                <a:latin typeface="Times New Roman" panose="02020603050405020304" pitchFamily="18" charset="0"/>
                <a:cs typeface="Times New Roman" panose="02020603050405020304" pitchFamily="18" charset="0"/>
              </a:rPr>
              <a:t>, Estadística.</a:t>
            </a:r>
            <a:endParaRPr lang="es-CR" sz="1700" dirty="0">
              <a:latin typeface="Times New Roman" panose="02020603050405020304" pitchFamily="18" charset="0"/>
              <a:cs typeface="Times New Roman" panose="02020603050405020304" pitchFamily="18" charset="0"/>
            </a:endParaRPr>
          </a:p>
          <a:p>
            <a:r>
              <a:rPr lang="es-ES" sz="1700" dirty="0">
                <a:latin typeface="Times New Roman" panose="02020603050405020304" pitchFamily="18" charset="0"/>
                <a:cs typeface="Times New Roman" panose="02020603050405020304" pitchFamily="18" charset="0"/>
              </a:rPr>
              <a:t>Carlos Sánchez, Programador.</a:t>
            </a:r>
            <a:endParaRPr lang="es-CR" sz="1700" dirty="0">
              <a:latin typeface="Times New Roman" panose="02020603050405020304" pitchFamily="18" charset="0"/>
              <a:cs typeface="Times New Roman" panose="02020603050405020304" pitchFamily="18" charset="0"/>
            </a:endParaRPr>
          </a:p>
          <a:p>
            <a:r>
              <a:rPr lang="es-ES" sz="1700" dirty="0" err="1">
                <a:latin typeface="Times New Roman" panose="02020603050405020304" pitchFamily="18" charset="0"/>
                <a:cs typeface="Times New Roman" panose="02020603050405020304" pitchFamily="18" charset="0"/>
              </a:rPr>
              <a:t>Livan</a:t>
            </a:r>
            <a:r>
              <a:rPr lang="es-ES" sz="1700" dirty="0">
                <a:latin typeface="Times New Roman" panose="02020603050405020304" pitchFamily="18" charset="0"/>
                <a:cs typeface="Times New Roman" panose="02020603050405020304" pitchFamily="18" charset="0"/>
              </a:rPr>
              <a:t> Gómez Hernández, Programador.</a:t>
            </a:r>
            <a:endParaRPr lang="es-CR"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80943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Marcador de contenido 2">
            <a:extLst>
              <a:ext uri="{FF2B5EF4-FFF2-40B4-BE49-F238E27FC236}">
                <a16:creationId xmlns:a16="http://schemas.microsoft.com/office/drawing/2014/main" id="{54473140-DFDE-44E6-8C45-8D43D782489C}"/>
              </a:ext>
            </a:extLst>
          </p:cNvPr>
          <p:cNvGraphicFramePr>
            <a:graphicFrameLocks noGrp="1"/>
          </p:cNvGraphicFramePr>
          <p:nvPr>
            <p:ph idx="1"/>
            <p:extLst>
              <p:ext uri="{D42A27DB-BD31-4B8C-83A1-F6EECF244321}">
                <p14:modId xmlns:p14="http://schemas.microsoft.com/office/powerpoint/2010/main" val="1767347631"/>
              </p:ext>
            </p:extLst>
          </p:nvPr>
        </p:nvGraphicFramePr>
        <p:xfrm>
          <a:off x="0" y="1"/>
          <a:ext cx="12192000" cy="6527408"/>
        </p:xfrm>
        <a:graphic>
          <a:graphicData uri="http://schemas.openxmlformats.org/drawingml/2006/table">
            <a:tbl>
              <a:tblPr firstRow="1" firstCol="1" bandRow="1">
                <a:tableStyleId>{8A107856-5554-42FB-B03E-39F5DBC370BA}</a:tableStyleId>
              </a:tblPr>
              <a:tblGrid>
                <a:gridCol w="1578224">
                  <a:extLst>
                    <a:ext uri="{9D8B030D-6E8A-4147-A177-3AD203B41FA5}">
                      <a16:colId xmlns:a16="http://schemas.microsoft.com/office/drawing/2014/main" val="436298087"/>
                    </a:ext>
                  </a:extLst>
                </a:gridCol>
                <a:gridCol w="10613776">
                  <a:extLst>
                    <a:ext uri="{9D8B030D-6E8A-4147-A177-3AD203B41FA5}">
                      <a16:colId xmlns:a16="http://schemas.microsoft.com/office/drawing/2014/main" val="3206721683"/>
                    </a:ext>
                  </a:extLst>
                </a:gridCol>
              </a:tblGrid>
              <a:tr h="563883">
                <a:tc rowSpan="11">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Educación</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Abordaje pedagógico de los educadores. </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8618921"/>
                  </a:ext>
                </a:extLst>
              </a:tr>
              <a:tr h="8885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Un acuerdo entre el Consejo Nacional de la Persona con Discapacidad y las Universidades Públicas, para redirigir recursos a las sedes universitarias, con el fin de fomentar y promocionar la investigación en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91804476"/>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 Temas pedagógicos no sólo copiar lo que hacen otros países.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79356900"/>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Escuelas de enseñanza especial.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89072142"/>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Residencias estudiantiles.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5572086"/>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Inclusión de temas relacionados a la discapacidad como eje transversal de estudio en carreras universitarias.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63832330"/>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Personas con discapacidad en el ámbito universitario.</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544700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Discriminación y exclusión en el ámbito educativo. Estudio de las actitudes docentes.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80307678"/>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Discapacidad y educación superior.</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0931327"/>
                  </a:ext>
                </a:extLst>
              </a:tr>
              <a:tr h="563883">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Capacitaciones.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1408333"/>
                  </a:ext>
                </a:extLst>
              </a:tr>
              <a:tr h="563883">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Formación docente.</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3609727"/>
                  </a:ext>
                </a:extLst>
              </a:tr>
            </a:tbl>
          </a:graphicData>
        </a:graphic>
      </p:graphicFrame>
    </p:spTree>
    <p:extLst>
      <p:ext uri="{BB962C8B-B14F-4D97-AF65-F5344CB8AC3E}">
        <p14:creationId xmlns:p14="http://schemas.microsoft.com/office/powerpoint/2010/main" val="4143685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C529F695-45FB-47CC-B23B-4EC843C5A5DB}"/>
              </a:ext>
            </a:extLst>
          </p:cNvPr>
          <p:cNvGraphicFramePr>
            <a:graphicFrameLocks noGrp="1"/>
          </p:cNvGraphicFramePr>
          <p:nvPr>
            <p:extLst>
              <p:ext uri="{D42A27DB-BD31-4B8C-83A1-F6EECF244321}">
                <p14:modId xmlns:p14="http://schemas.microsoft.com/office/powerpoint/2010/main" val="208289657"/>
              </p:ext>
            </p:extLst>
          </p:nvPr>
        </p:nvGraphicFramePr>
        <p:xfrm>
          <a:off x="0" y="1"/>
          <a:ext cx="12192000" cy="6527407"/>
        </p:xfrm>
        <a:graphic>
          <a:graphicData uri="http://schemas.openxmlformats.org/drawingml/2006/table">
            <a:tbl>
              <a:tblPr firstRow="1" firstCol="1" bandRow="1">
                <a:tableStyleId>{8A107856-5554-42FB-B03E-39F5DBC370BA}</a:tableStyleId>
              </a:tblPr>
              <a:tblGrid>
                <a:gridCol w="2874911">
                  <a:extLst>
                    <a:ext uri="{9D8B030D-6E8A-4147-A177-3AD203B41FA5}">
                      <a16:colId xmlns:a16="http://schemas.microsoft.com/office/drawing/2014/main" val="2140280613"/>
                    </a:ext>
                  </a:extLst>
                </a:gridCol>
                <a:gridCol w="9317089">
                  <a:extLst>
                    <a:ext uri="{9D8B030D-6E8A-4147-A177-3AD203B41FA5}">
                      <a16:colId xmlns:a16="http://schemas.microsoft.com/office/drawing/2014/main" val="2730211664"/>
                    </a:ext>
                  </a:extLst>
                </a:gridCol>
              </a:tblGrid>
              <a:tr h="718599">
                <a:tc rowSpan="7">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Redes de apoyo, familiares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Capacitación a familiares (seguimiento y motivación a familias con integrantes discapacitados)</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28364968"/>
                  </a:ext>
                </a:extLst>
              </a:tr>
              <a:tr h="1467204">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Falta de explicación y apoyo a familias por parte de médicos. Familias llegan a conclusiones muy generales, desconocen la utilidad de ciertos tratamientos y como mejorar las condiciones de vida de los discapacitados.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95390769"/>
                  </a:ext>
                </a:extLst>
              </a:tr>
              <a:tr h="2590111">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Proyectos de adaptación para aquellos que se incorporan con discapacidades o logran recuperarse (personas no discapacitadas que sufrieron accidentes o enfermedades y, aquellos que superaron discapacidades). Como un ejemplo, se mencionó la operación realizada a un niño, que escuchó por primera vez al introducirse un aparato auditivo. Faltó orientación para que el niño comprendiera qué eran los sonidos que escuchaba por primera vez.</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75310805"/>
                  </a:ext>
                </a:extLst>
              </a:tr>
              <a:tr h="718599">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Nivel de empoderamiento de las familias y las decisiones con respecto a la persona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2589477"/>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Estudio sobre cuidadores a largo plazo.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54698119"/>
                  </a:ext>
                </a:extLst>
              </a:tr>
              <a:tr h="34429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Figura de asistente personal para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2712791"/>
                  </a:ext>
                </a:extLst>
              </a:tr>
              <a:tr h="344298">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Mujeres cuidadoras.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3003135"/>
                  </a:ext>
                </a:extLst>
              </a:tr>
            </a:tbl>
          </a:graphicData>
        </a:graphic>
      </p:graphicFrame>
    </p:spTree>
    <p:extLst>
      <p:ext uri="{BB962C8B-B14F-4D97-AF65-F5344CB8AC3E}">
        <p14:creationId xmlns:p14="http://schemas.microsoft.com/office/powerpoint/2010/main" val="19029984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03.jpg">
            <a:extLst>
              <a:ext uri="{FF2B5EF4-FFF2-40B4-BE49-F238E27FC236}">
                <a16:creationId xmlns:a16="http://schemas.microsoft.com/office/drawing/2014/main" id="{1C0650AF-80C5-4A08-8AA1-35967319B94A}"/>
              </a:ext>
            </a:extLst>
          </p:cNvPr>
          <p:cNvPicPr>
            <a:picLocks noChangeAspect="1"/>
          </p:cNvPicPr>
          <p:nvPr/>
        </p:nvPicPr>
        <p:blipFill rotWithShape="1">
          <a:blip r:embed="rId2">
            <a:extLst>
              <a:ext uri="{28A0092B-C50C-407E-A947-70E740481C1C}">
                <a14:useLocalDpi xmlns:a14="http://schemas.microsoft.com/office/drawing/2010/main" val="0"/>
              </a:ext>
            </a:extLst>
          </a:blip>
          <a:srcRect l="982" t="2864" r="927"/>
          <a:stretch/>
        </p:blipFill>
        <p:spPr>
          <a:xfrm>
            <a:off x="0" y="-112209"/>
            <a:ext cx="12192000" cy="6858000"/>
          </a:xfrm>
          <a:prstGeom prst="rect">
            <a:avLst/>
          </a:prstGeom>
        </p:spPr>
      </p:pic>
      <p:graphicFrame>
        <p:nvGraphicFramePr>
          <p:cNvPr id="5" name="Tabla 4">
            <a:extLst>
              <a:ext uri="{FF2B5EF4-FFF2-40B4-BE49-F238E27FC236}">
                <a16:creationId xmlns:a16="http://schemas.microsoft.com/office/drawing/2014/main" id="{2823B714-F6DA-497F-B477-28920D30D1FF}"/>
              </a:ext>
            </a:extLst>
          </p:cNvPr>
          <p:cNvGraphicFramePr>
            <a:graphicFrameLocks noGrp="1"/>
          </p:cNvGraphicFramePr>
          <p:nvPr>
            <p:extLst>
              <p:ext uri="{D42A27DB-BD31-4B8C-83A1-F6EECF244321}">
                <p14:modId xmlns:p14="http://schemas.microsoft.com/office/powerpoint/2010/main" val="4285673100"/>
              </p:ext>
            </p:extLst>
          </p:nvPr>
        </p:nvGraphicFramePr>
        <p:xfrm>
          <a:off x="0" y="-112210"/>
          <a:ext cx="12192000" cy="6625552"/>
        </p:xfrm>
        <a:graphic>
          <a:graphicData uri="http://schemas.openxmlformats.org/drawingml/2006/table">
            <a:tbl>
              <a:tblPr firstRow="1" firstCol="1" bandRow="1">
                <a:tableStyleId>{8A107856-5554-42FB-B03E-39F5DBC370BA}</a:tableStyleId>
              </a:tblPr>
              <a:tblGrid>
                <a:gridCol w="4815921">
                  <a:extLst>
                    <a:ext uri="{9D8B030D-6E8A-4147-A177-3AD203B41FA5}">
                      <a16:colId xmlns:a16="http://schemas.microsoft.com/office/drawing/2014/main" val="419551909"/>
                    </a:ext>
                  </a:extLst>
                </a:gridCol>
                <a:gridCol w="7376079">
                  <a:extLst>
                    <a:ext uri="{9D8B030D-6E8A-4147-A177-3AD203B41FA5}">
                      <a16:colId xmlns:a16="http://schemas.microsoft.com/office/drawing/2014/main" val="1882663482"/>
                    </a:ext>
                  </a:extLst>
                </a:gridCol>
              </a:tblGrid>
              <a:tr h="1128202">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Desempeño institucional</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b="0" dirty="0">
                          <a:effectLst/>
                          <a:latin typeface="Times New Roman" panose="02020603050405020304" pitchFamily="18" charset="0"/>
                          <a:cs typeface="Times New Roman" panose="02020603050405020304" pitchFamily="18" charset="0"/>
                        </a:rPr>
                        <a:t>Nivel de compromiso de la municipalidad y presupuesto para infraestructura para personas con discapacidad.</a:t>
                      </a:r>
                      <a:endParaRPr lang="es-CR" sz="2800" b="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2334963"/>
                  </a:ext>
                </a:extLst>
              </a:tr>
              <a:tr h="610816">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Investigar sobre el MEP y el abordaje que se da sobre estudiantes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0733877"/>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Determinar cuál es el grado de capacidad de los educadores para atender a las personas con discapacidad.</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29267439"/>
                  </a:ext>
                </a:extLst>
              </a:tr>
              <a:tr h="928978">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Aplicación, monitoreo y sanciones a quienes no cumplen con leyes relacionadas a discapacidad (por ejemplo: ley 7600)</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470071123"/>
                  </a:ext>
                </a:extLst>
              </a:tr>
              <a:tr h="610816">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Inacción de la sociedad y el Estado con respecto a estas poblaciones.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86307405"/>
                  </a:ext>
                </a:extLst>
              </a:tr>
              <a:tr h="610816">
                <a:tc rowSpan="5">
                  <a:txBody>
                    <a:bodyPr/>
                    <a:lstStyle/>
                    <a:p>
                      <a:pPr algn="ctr">
                        <a:lnSpc>
                          <a:spcPct val="115000"/>
                        </a:lnSpc>
                        <a:spcAft>
                          <a:spcPts val="1000"/>
                        </a:spcAft>
                      </a:pPr>
                      <a:r>
                        <a:rPr lang="es-MX" sz="1800" dirty="0">
                          <a:effectLst/>
                          <a:latin typeface="Times New Roman" panose="02020603050405020304" pitchFamily="18" charset="0"/>
                          <a:cs typeface="Times New Roman" panose="02020603050405020304" pitchFamily="18" charset="0"/>
                        </a:rPr>
                        <a:t>Organización política, participación, autonomía</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Análisis de opciones organizativas, inclusión en cooperativas y asociaciones.</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0170209"/>
                  </a:ext>
                </a:extLst>
              </a:tr>
              <a:tr h="29265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Modelos de independencia/ iniciativas de autonomía.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44171232"/>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Empoderamiento de las personas con discapacidad.</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01890501"/>
                  </a:ext>
                </a:extLst>
              </a:tr>
              <a:tr h="1247137">
                <a:tc vMerge="1">
                  <a:txBody>
                    <a:bodyPr/>
                    <a:lstStyle/>
                    <a:p>
                      <a:endParaRPr lang="es-CR"/>
                    </a:p>
                  </a:txBody>
                  <a:tcPr/>
                </a:tc>
                <a:tc>
                  <a:txBody>
                    <a:bodyPr/>
                    <a:lstStyle/>
                    <a:p>
                      <a:pPr algn="just">
                        <a:lnSpc>
                          <a:spcPct val="115000"/>
                        </a:lnSpc>
                        <a:spcAft>
                          <a:spcPts val="1000"/>
                        </a:spcAft>
                      </a:pPr>
                      <a:r>
                        <a:rPr lang="es-MX" sz="1800">
                          <a:effectLst/>
                          <a:latin typeface="Times New Roman" panose="02020603050405020304" pitchFamily="18" charset="0"/>
                          <a:cs typeface="Times New Roman" panose="02020603050405020304" pitchFamily="18" charset="0"/>
                        </a:rPr>
                        <a:t>La necesidad prioritaria de utilizar a las personas con discapacidad como principales actores sociales para el desarrollo de la investigación, siendo estos mismos, sujetos activos del proceso investigativo. </a:t>
                      </a:r>
                      <a:endParaRPr lang="es-CR" sz="2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6910783"/>
                  </a:ext>
                </a:extLst>
              </a:tr>
              <a:tr h="292657">
                <a:tc vMerge="1">
                  <a:txBody>
                    <a:bodyPr/>
                    <a:lstStyle/>
                    <a:p>
                      <a:endParaRPr lang="es-CR"/>
                    </a:p>
                  </a:txBody>
                  <a:tcPr/>
                </a:tc>
                <a:tc>
                  <a:txBody>
                    <a:bodyPr/>
                    <a:lstStyle/>
                    <a:p>
                      <a:pPr algn="just">
                        <a:lnSpc>
                          <a:spcPct val="115000"/>
                        </a:lnSpc>
                        <a:spcAft>
                          <a:spcPts val="1000"/>
                        </a:spcAft>
                      </a:pPr>
                      <a:r>
                        <a:rPr lang="es-MX" sz="1800" dirty="0">
                          <a:effectLst/>
                          <a:latin typeface="Times New Roman" panose="02020603050405020304" pitchFamily="18" charset="0"/>
                          <a:cs typeface="Times New Roman" panose="02020603050405020304" pitchFamily="18" charset="0"/>
                        </a:rPr>
                        <a:t>Diferencia entre la GAM y las periferias.</a:t>
                      </a:r>
                      <a:endParaRPr lang="es-CR" sz="2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00147764"/>
                  </a:ext>
                </a:extLst>
              </a:tr>
            </a:tbl>
          </a:graphicData>
        </a:graphic>
      </p:graphicFrame>
      <p:sp>
        <p:nvSpPr>
          <p:cNvPr id="7" name="CuadroTexto 6">
            <a:extLst>
              <a:ext uri="{FF2B5EF4-FFF2-40B4-BE49-F238E27FC236}">
                <a16:creationId xmlns:a16="http://schemas.microsoft.com/office/drawing/2014/main" id="{B6FD01FF-7EF5-4576-9596-B3602A8733FC}"/>
              </a:ext>
            </a:extLst>
          </p:cNvPr>
          <p:cNvSpPr txBox="1"/>
          <p:nvPr/>
        </p:nvSpPr>
        <p:spPr>
          <a:xfrm>
            <a:off x="3671667" y="6488668"/>
            <a:ext cx="4248443" cy="369332"/>
          </a:xfrm>
          <a:prstGeom prst="rect">
            <a:avLst/>
          </a:prstGeom>
          <a:noFill/>
        </p:spPr>
        <p:txBody>
          <a:bodyPr wrap="square" rtlCol="0">
            <a:spAutoFit/>
          </a:bodyPr>
          <a:lstStyle/>
          <a:p>
            <a:r>
              <a:rPr lang="es-CR" b="1" dirty="0">
                <a:latin typeface="Times New Roman" panose="02020603050405020304" pitchFamily="18" charset="0"/>
                <a:cs typeface="Times New Roman" panose="02020603050405020304" pitchFamily="18" charset="0"/>
              </a:rPr>
              <a:t>Fuente: Trabajo de campo, Octubre 2018</a:t>
            </a:r>
          </a:p>
        </p:txBody>
      </p:sp>
    </p:spTree>
    <p:extLst>
      <p:ext uri="{BB962C8B-B14F-4D97-AF65-F5344CB8AC3E}">
        <p14:creationId xmlns:p14="http://schemas.microsoft.com/office/powerpoint/2010/main" val="7404624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648736-F608-497B-92F3-F023F5C063C7}"/>
              </a:ext>
            </a:extLst>
          </p:cNvPr>
          <p:cNvSpPr>
            <a:spLocks noGrp="1"/>
          </p:cNvSpPr>
          <p:nvPr>
            <p:ph type="title"/>
          </p:nvPr>
        </p:nvSpPr>
        <p:spPr>
          <a:xfrm>
            <a:off x="838200" y="2103437"/>
            <a:ext cx="10515600" cy="1325563"/>
          </a:xfrm>
        </p:spPr>
        <p:txBody>
          <a:bodyPr/>
          <a:lstStyle/>
          <a:p>
            <a:pPr algn="ctr"/>
            <a:r>
              <a:rPr lang="es-CR" b="1" dirty="0">
                <a:latin typeface="Times New Roman" panose="02020603050405020304" pitchFamily="18" charset="0"/>
                <a:cs typeface="Times New Roman" panose="02020603050405020304" pitchFamily="18" charset="0"/>
              </a:rPr>
              <a:t>Enfoques</a:t>
            </a:r>
          </a:p>
        </p:txBody>
      </p:sp>
    </p:spTree>
    <p:extLst>
      <p:ext uri="{BB962C8B-B14F-4D97-AF65-F5344CB8AC3E}">
        <p14:creationId xmlns:p14="http://schemas.microsoft.com/office/powerpoint/2010/main" val="3842604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Marcador de contenido 2">
            <a:extLst>
              <a:ext uri="{FF2B5EF4-FFF2-40B4-BE49-F238E27FC236}">
                <a16:creationId xmlns:a16="http://schemas.microsoft.com/office/drawing/2014/main" id="{2C371FD5-0DBA-4757-B458-1A13F718B798}"/>
              </a:ext>
            </a:extLst>
          </p:cNvPr>
          <p:cNvGraphicFramePr>
            <a:graphicFrameLocks noGrp="1"/>
          </p:cNvGraphicFramePr>
          <p:nvPr>
            <p:ph idx="1"/>
            <p:extLst>
              <p:ext uri="{D42A27DB-BD31-4B8C-83A1-F6EECF244321}">
                <p14:modId xmlns:p14="http://schemas.microsoft.com/office/powerpoint/2010/main" val="2468005238"/>
              </p:ext>
            </p:extLst>
          </p:nvPr>
        </p:nvGraphicFramePr>
        <p:xfrm>
          <a:off x="1000874" y="275221"/>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1981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322E50-2F16-4A42-9967-CEFEF4ACD6D4}"/>
              </a:ext>
            </a:extLst>
          </p:cNvPr>
          <p:cNvSpPr>
            <a:spLocks noGrp="1"/>
          </p:cNvSpPr>
          <p:nvPr>
            <p:ph type="title"/>
          </p:nvPr>
        </p:nvSpPr>
        <p:spPr>
          <a:xfrm>
            <a:off x="838200" y="2447144"/>
            <a:ext cx="10515600" cy="1325563"/>
          </a:xfrm>
        </p:spPr>
        <p:txBody>
          <a:bodyPr/>
          <a:lstStyle/>
          <a:p>
            <a:pPr algn="ctr"/>
            <a:r>
              <a:rPr lang="es-CR" b="1" dirty="0">
                <a:latin typeface="Times New Roman" panose="02020603050405020304" pitchFamily="18" charset="0"/>
                <a:cs typeface="Times New Roman" panose="02020603050405020304" pitchFamily="18" charset="0"/>
              </a:rPr>
              <a:t>Propuesta de operación</a:t>
            </a:r>
            <a:endParaRPr lang="es-CR" dirty="0"/>
          </a:p>
        </p:txBody>
      </p:sp>
    </p:spTree>
    <p:extLst>
      <p:ext uri="{BB962C8B-B14F-4D97-AF65-F5344CB8AC3E}">
        <p14:creationId xmlns:p14="http://schemas.microsoft.com/office/powerpoint/2010/main" val="2110174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4267164576"/>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2448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plantilla-idespo02.jpg">
            <a:extLst>
              <a:ext uri="{FF2B5EF4-FFF2-40B4-BE49-F238E27FC236}">
                <a16:creationId xmlns:a16="http://schemas.microsoft.com/office/drawing/2014/main" id="{9B243330-6324-4F57-866E-5605167562AF}"/>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0" y="0"/>
            <a:ext cx="12191980" cy="6857990"/>
          </a:xfrm>
          <a:prstGeom prst="rect">
            <a:avLst/>
          </a:prstGeom>
        </p:spPr>
      </p:pic>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711591" y="3668149"/>
            <a:ext cx="10515600" cy="1438423"/>
          </a:xfrm>
        </p:spPr>
        <p:txBody>
          <a:bodyPr>
            <a:normAutofit/>
          </a:bodyPr>
          <a:lstStyle/>
          <a:p>
            <a:pPr marL="0" indent="0" algn="ctr">
              <a:buNone/>
            </a:pPr>
            <a:r>
              <a:rPr lang="es-CR" sz="4000" b="1" dirty="0">
                <a:latin typeface="Times New Roman" panose="02020603050405020304" pitchFamily="18" charset="0"/>
                <a:cs typeface="Times New Roman" panose="02020603050405020304" pitchFamily="18" charset="0"/>
              </a:rPr>
              <a:t>Recomendaciones</a:t>
            </a:r>
          </a:p>
        </p:txBody>
      </p:sp>
    </p:spTree>
    <p:extLst>
      <p:ext uri="{BB962C8B-B14F-4D97-AF65-F5344CB8AC3E}">
        <p14:creationId xmlns:p14="http://schemas.microsoft.com/office/powerpoint/2010/main" val="4936715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1183276761"/>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708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Marcador de contenido 1">
            <a:extLst>
              <a:ext uri="{FF2B5EF4-FFF2-40B4-BE49-F238E27FC236}">
                <a16:creationId xmlns:a16="http://schemas.microsoft.com/office/drawing/2014/main" id="{16C10A10-A445-42A6-BE02-06303398210C}"/>
              </a:ext>
            </a:extLst>
          </p:cNvPr>
          <p:cNvGraphicFramePr>
            <a:graphicFrameLocks noGrp="1"/>
          </p:cNvGraphicFramePr>
          <p:nvPr>
            <p:ph idx="1"/>
            <p:extLst>
              <p:ext uri="{D42A27DB-BD31-4B8C-83A1-F6EECF244321}">
                <p14:modId xmlns:p14="http://schemas.microsoft.com/office/powerpoint/2010/main" val="2810168726"/>
              </p:ext>
            </p:extLst>
          </p:nvPr>
        </p:nvGraphicFramePr>
        <p:xfrm>
          <a:off x="838200" y="6935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7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plantilla-idespo02.jpg">
            <a:extLst>
              <a:ext uri="{FF2B5EF4-FFF2-40B4-BE49-F238E27FC236}">
                <a16:creationId xmlns:a16="http://schemas.microsoft.com/office/drawing/2014/main" id="{753A595F-24C6-4D72-B8E6-81A4D24957B8}"/>
              </a:ext>
            </a:extLst>
          </p:cNvPr>
          <p:cNvPicPr>
            <a:picLocks noChangeAspect="1"/>
          </p:cNvPicPr>
          <p:nvPr/>
        </p:nvPicPr>
        <p:blipFill rotWithShape="1">
          <a:blip r:embed="rId2">
            <a:extLst>
              <a:ext uri="{28A0092B-C50C-407E-A947-70E740481C1C}">
                <a14:useLocalDpi xmlns:a14="http://schemas.microsoft.com/office/drawing/2010/main" val="0"/>
              </a:ext>
            </a:extLst>
          </a:blip>
          <a:srcRect b="27419"/>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CF05C4F-55FF-4B95-828C-CCBF0D59D1D1}"/>
              </a:ext>
            </a:extLst>
          </p:cNvPr>
          <p:cNvSpPr>
            <a:spLocks noGrp="1"/>
          </p:cNvSpPr>
          <p:nvPr>
            <p:ph type="title"/>
          </p:nvPr>
        </p:nvSpPr>
        <p:spPr>
          <a:xfrm>
            <a:off x="709448" y="1913950"/>
            <a:ext cx="4204137" cy="1342754"/>
          </a:xfrm>
        </p:spPr>
        <p:txBody>
          <a:bodyPr>
            <a:normAutofit/>
          </a:bodyPr>
          <a:lstStyle/>
          <a:p>
            <a:pPr algn="ctr"/>
            <a:r>
              <a:rPr lang="es-ES" sz="2800" b="1" dirty="0">
                <a:latin typeface="Times New Roman" panose="02020603050405020304" pitchFamily="18" charset="0"/>
                <a:cs typeface="Times New Roman" panose="02020603050405020304" pitchFamily="18" charset="0"/>
              </a:rPr>
              <a:t>Equipo de apoyo en trabajo de campo:</a:t>
            </a:r>
            <a:br>
              <a:rPr lang="es-CR" sz="2800" dirty="0">
                <a:latin typeface="Times New Roman" panose="02020603050405020304" pitchFamily="18" charset="0"/>
                <a:cs typeface="Times New Roman" panose="02020603050405020304" pitchFamily="18" charset="0"/>
              </a:rPr>
            </a:br>
            <a:endParaRPr lang="es-CR" sz="2800" dirty="0"/>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B3CD932C-310D-43D1-ACBE-F86E4A8AE7F7}"/>
              </a:ext>
            </a:extLst>
          </p:cNvPr>
          <p:cNvSpPr>
            <a:spLocks noGrp="1"/>
          </p:cNvSpPr>
          <p:nvPr>
            <p:ph idx="1"/>
          </p:nvPr>
        </p:nvSpPr>
        <p:spPr>
          <a:xfrm>
            <a:off x="525516" y="3417573"/>
            <a:ext cx="4593021" cy="2619839"/>
          </a:xfrm>
        </p:spPr>
        <p:txBody>
          <a:bodyPr anchor="ctr">
            <a:normAutofit/>
          </a:bodyPr>
          <a:lstStyle/>
          <a:p>
            <a:r>
              <a:rPr lang="es-MX" sz="1800" dirty="0">
                <a:latin typeface="Times New Roman" panose="02020603050405020304" pitchFamily="18" charset="0"/>
                <a:cs typeface="Times New Roman" panose="02020603050405020304" pitchFamily="18" charset="0"/>
              </a:rPr>
              <a:t>Stephanie Bastos Moreira.</a:t>
            </a:r>
            <a:endParaRPr lang="es-CR" sz="1800" dirty="0">
              <a:latin typeface="Times New Roman" panose="02020603050405020304" pitchFamily="18" charset="0"/>
              <a:cs typeface="Times New Roman" panose="02020603050405020304" pitchFamily="18" charset="0"/>
            </a:endParaRPr>
          </a:p>
          <a:p>
            <a:r>
              <a:rPr lang="es-MX" sz="1800" dirty="0">
                <a:latin typeface="Times New Roman" panose="02020603050405020304" pitchFamily="18" charset="0"/>
                <a:cs typeface="Times New Roman" panose="02020603050405020304" pitchFamily="18" charset="0"/>
              </a:rPr>
              <a:t>Ariana </a:t>
            </a:r>
            <a:r>
              <a:rPr lang="es-ES" sz="1800" dirty="0">
                <a:latin typeface="Times New Roman" panose="02020603050405020304" pitchFamily="18" charset="0"/>
                <a:cs typeface="Times New Roman" panose="02020603050405020304" pitchFamily="18" charset="0"/>
              </a:rPr>
              <a:t>Ibarra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María Fernanda Fallas Monge.</a:t>
            </a:r>
            <a:endParaRPr lang="es-CR" sz="1800" dirty="0">
              <a:latin typeface="Times New Roman" panose="02020603050405020304" pitchFamily="18" charset="0"/>
              <a:cs typeface="Times New Roman" panose="02020603050405020304" pitchFamily="18" charset="0"/>
            </a:endParaRPr>
          </a:p>
          <a:p>
            <a:r>
              <a:rPr lang="es-ES" sz="1800" dirty="0">
                <a:latin typeface="Times New Roman" panose="02020603050405020304" pitchFamily="18" charset="0"/>
                <a:cs typeface="Times New Roman" panose="02020603050405020304" pitchFamily="18" charset="0"/>
              </a:rPr>
              <a:t>Gineth Rivera Cerdas.</a:t>
            </a:r>
            <a:endParaRPr lang="es-CR" sz="1800" dirty="0">
              <a:latin typeface="Times New Roman" panose="02020603050405020304" pitchFamily="18" charset="0"/>
              <a:cs typeface="Times New Roman" panose="02020603050405020304" pitchFamily="18" charset="0"/>
            </a:endParaRPr>
          </a:p>
          <a:p>
            <a:endParaRPr lang="es-CR" sz="1800" dirty="0"/>
          </a:p>
        </p:txBody>
      </p:sp>
    </p:spTree>
    <p:extLst>
      <p:ext uri="{BB962C8B-B14F-4D97-AF65-F5344CB8AC3E}">
        <p14:creationId xmlns:p14="http://schemas.microsoft.com/office/powerpoint/2010/main" val="24124847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Marcador de contenido 6">
            <a:extLst>
              <a:ext uri="{FF2B5EF4-FFF2-40B4-BE49-F238E27FC236}">
                <a16:creationId xmlns:a16="http://schemas.microsoft.com/office/drawing/2014/main" id="{44F6554E-B894-4FB3-8A62-D1A56C65EAB1}"/>
              </a:ext>
            </a:extLst>
          </p:cNvPr>
          <p:cNvGraphicFramePr>
            <a:graphicFrameLocks noGrp="1"/>
          </p:cNvGraphicFramePr>
          <p:nvPr>
            <p:ph idx="1"/>
            <p:extLst>
              <p:ext uri="{D42A27DB-BD31-4B8C-83A1-F6EECF244321}">
                <p14:modId xmlns:p14="http://schemas.microsoft.com/office/powerpoint/2010/main" val="3567625315"/>
              </p:ext>
            </p:extLst>
          </p:nvPr>
        </p:nvGraphicFramePr>
        <p:xfrm>
          <a:off x="295422" y="464234"/>
          <a:ext cx="11648049" cy="5712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82599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lantilla-idespo.jpg">
            <a:extLst>
              <a:ext uri="{FF2B5EF4-FFF2-40B4-BE49-F238E27FC236}">
                <a16:creationId xmlns:a16="http://schemas.microsoft.com/office/drawing/2014/main" id="{3B7BEEB4-0D51-4CCB-BA63-B3134B1A9D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7769352"/>
          </a:xfrm>
          <a:prstGeom prst="rect">
            <a:avLst/>
          </a:prstGeom>
        </p:spPr>
      </p:pic>
      <p:sp>
        <p:nvSpPr>
          <p:cNvPr id="2" name="CuadroTexto 1">
            <a:extLst>
              <a:ext uri="{FF2B5EF4-FFF2-40B4-BE49-F238E27FC236}">
                <a16:creationId xmlns:a16="http://schemas.microsoft.com/office/drawing/2014/main" id="{1715E602-36B2-4A8E-AEFC-8B32082437A3}"/>
              </a:ext>
            </a:extLst>
          </p:cNvPr>
          <p:cNvSpPr txBox="1"/>
          <p:nvPr/>
        </p:nvSpPr>
        <p:spPr>
          <a:xfrm>
            <a:off x="506438" y="5683348"/>
            <a:ext cx="4121834" cy="830997"/>
          </a:xfrm>
          <a:prstGeom prst="rect">
            <a:avLst/>
          </a:prstGeom>
          <a:noFill/>
        </p:spPr>
        <p:txBody>
          <a:bodyPr wrap="square" rtlCol="0">
            <a:spAutoFit/>
          </a:bodyPr>
          <a:lstStyle/>
          <a:p>
            <a:r>
              <a:rPr lang="es-CR" sz="2400" b="1" dirty="0">
                <a:latin typeface="Times New Roman" panose="02020603050405020304" pitchFamily="18" charset="0"/>
                <a:cs typeface="Times New Roman" panose="02020603050405020304" pitchFamily="18" charset="0"/>
              </a:rPr>
              <a:t>idespo@una.ac.cr </a:t>
            </a:r>
          </a:p>
          <a:p>
            <a:r>
              <a:rPr lang="es-CR" sz="2400" b="1" dirty="0">
                <a:latin typeface="Times New Roman" panose="02020603050405020304" pitchFamily="18" charset="0"/>
                <a:cs typeface="Times New Roman" panose="02020603050405020304" pitchFamily="18" charset="0"/>
              </a:rPr>
              <a:t>consultorias.idespo@una.cr </a:t>
            </a:r>
          </a:p>
        </p:txBody>
      </p:sp>
    </p:spTree>
    <p:extLst>
      <p:ext uri="{BB962C8B-B14F-4D97-AF65-F5344CB8AC3E}">
        <p14:creationId xmlns:p14="http://schemas.microsoft.com/office/powerpoint/2010/main" val="2032652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838200" y="365125"/>
            <a:ext cx="10515600" cy="830629"/>
          </a:xfrm>
        </p:spPr>
        <p:txBody>
          <a:bodyPr>
            <a:normAutofit/>
          </a:bodyPr>
          <a:lstStyle/>
          <a:p>
            <a:r>
              <a:rPr lang="es-CR" sz="2800" b="1" dirty="0">
                <a:latin typeface="Times New Roman" panose="02020603050405020304" pitchFamily="18" charset="0"/>
                <a:cs typeface="Times New Roman" panose="02020603050405020304" pitchFamily="18" charset="0"/>
              </a:rPr>
              <a:t>Objetivos del estudio</a:t>
            </a:r>
          </a:p>
        </p:txBody>
      </p: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1051902"/>
            <a:ext cx="10978662" cy="4462634"/>
          </a:xfrm>
        </p:spPr>
        <p:txBody>
          <a:bodyPr>
            <a:normAutofit/>
          </a:bodyPr>
          <a:lstStyle/>
          <a:p>
            <a:pPr marL="0" indent="0" algn="just">
              <a:buNone/>
            </a:pPr>
            <a:endParaRPr lang="es-CR" sz="3200" b="1" i="1" dirty="0">
              <a:latin typeface="Times New Roman" panose="02020603050405020304" pitchFamily="18" charset="0"/>
              <a:cs typeface="Times New Roman" panose="02020603050405020304" pitchFamily="18" charset="0"/>
            </a:endParaRPr>
          </a:p>
          <a:p>
            <a:pPr marL="0" indent="0" algn="just">
              <a:buNone/>
            </a:pPr>
            <a:r>
              <a:rPr lang="es-CR" b="1" i="1" dirty="0">
                <a:latin typeface="Times New Roman" panose="02020603050405020304" pitchFamily="18" charset="0"/>
                <a:cs typeface="Times New Roman" panose="02020603050405020304" pitchFamily="18" charset="0"/>
              </a:rPr>
              <a:t>Objetivo General</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Disponer de información actualizada sobre las personas investigadoras y las investigaciones activas sobre discapacidad en las Universidades estatales costarricenses, así como de una propuesta de agenda de investigación en discapacidad concertada entre actores.</a:t>
            </a:r>
            <a:endParaRPr lang="es-CR"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5476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84606"/>
            <a:ext cx="10978662" cy="5064370"/>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Realizar un mapeo de las personas investigadoras en el campo de la discapacidad en las Universidades estatales costarricenses.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los recursos con que cuentan las personas investigadoras en el campo de la discapacidad de las Universidades estatales costarricenses para realizar su trabajo.</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338270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606669" y="777572"/>
            <a:ext cx="10978662" cy="5078437"/>
          </a:xfrm>
        </p:spPr>
        <p:txBody>
          <a:bodyPr>
            <a:normAutofit/>
          </a:bodyPr>
          <a:lstStyle/>
          <a:p>
            <a:pPr marL="0" indent="0" algn="just">
              <a:buNone/>
            </a:pPr>
            <a:r>
              <a:rPr lang="es-ES" dirty="0">
                <a:latin typeface="Times New Roman" panose="02020603050405020304" pitchFamily="18" charset="0"/>
                <a:cs typeface="Times New Roman" panose="02020603050405020304" pitchFamily="18" charset="0"/>
              </a:rPr>
              <a:t> </a:t>
            </a:r>
            <a:r>
              <a:rPr lang="es-CR" b="1" i="1" dirty="0">
                <a:latin typeface="Times New Roman" panose="02020603050405020304" pitchFamily="18" charset="0"/>
                <a:cs typeface="Times New Roman" panose="02020603050405020304" pitchFamily="18" charset="0"/>
              </a:rPr>
              <a:t>Objetivos específicos</a:t>
            </a:r>
          </a:p>
          <a:p>
            <a:pPr marL="0" indent="0" algn="just">
              <a:buNone/>
            </a:pPr>
            <a:endParaRPr lang="es-CR" sz="3200"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Identificar el perfil profesional de las personas que realizan investigación sobre discapacidad en las Universidades públicas.</a:t>
            </a:r>
          </a:p>
          <a:p>
            <a:pPr marL="0" lvl="0" indent="0" algn="just">
              <a:buNone/>
            </a:pPr>
            <a:endParaRPr lang="es-CR" dirty="0">
              <a:latin typeface="Times New Roman" panose="02020603050405020304" pitchFamily="18" charset="0"/>
              <a:cs typeface="Times New Roman" panose="02020603050405020304" pitchFamily="18" charset="0"/>
            </a:endParaRPr>
          </a:p>
          <a:p>
            <a:pPr lvl="0" algn="just"/>
            <a:r>
              <a:rPr lang="es-ES" dirty="0">
                <a:latin typeface="Times New Roman" panose="02020603050405020304" pitchFamily="18" charset="0"/>
                <a:cs typeface="Times New Roman" panose="02020603050405020304" pitchFamily="18" charset="0"/>
              </a:rPr>
              <a:t>Formular una agenda estratégica de investigación sobre discapacidad para los próximos cinco años.</a:t>
            </a:r>
            <a:endParaRPr lang="es-CR" dirty="0">
              <a:latin typeface="Times New Roman" panose="02020603050405020304" pitchFamily="18" charset="0"/>
              <a:cs typeface="Times New Roman" panose="02020603050405020304" pitchFamily="18" charset="0"/>
            </a:endParaRPr>
          </a:p>
          <a:p>
            <a:endParaRPr lang="es-CR" dirty="0"/>
          </a:p>
        </p:txBody>
      </p:sp>
    </p:spTree>
    <p:extLst>
      <p:ext uri="{BB962C8B-B14F-4D97-AF65-F5344CB8AC3E}">
        <p14:creationId xmlns:p14="http://schemas.microsoft.com/office/powerpoint/2010/main" val="854311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a:latin typeface="Times New Roman" panose="02020603050405020304" pitchFamily="18" charset="0"/>
                <a:cs typeface="Times New Roman" panose="02020603050405020304" pitchFamily="18" charset="0"/>
              </a:rPr>
              <a:t>Metodología propuesta</a:t>
            </a:r>
            <a:endParaRPr lang="es-CR" sz="3600" b="1"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998175"/>
            <a:ext cx="5649314" cy="5501099"/>
          </a:xfrm>
        </p:spPr>
        <p:txBody>
          <a:bodyPr anchor="ctr">
            <a:normAutofit/>
          </a:bodyPr>
          <a:lstStyle/>
          <a:p>
            <a:pPr lvl="0"/>
            <a:r>
              <a:rPr lang="es-MX" sz="2000" dirty="0">
                <a:latin typeface="Times New Roman" panose="02020603050405020304" pitchFamily="18" charset="0"/>
                <a:cs typeface="Times New Roman" panose="02020603050405020304" pitchFamily="18" charset="0"/>
              </a:rPr>
              <a:t>Sondeo en todas las Universidades Públicas del país</a:t>
            </a:r>
            <a:r>
              <a:rPr lang="es-CR" sz="2000" dirty="0">
                <a:latin typeface="Times New Roman" panose="02020603050405020304" pitchFamily="18" charset="0"/>
                <a:cs typeface="Times New Roman" panose="02020603050405020304" pitchFamily="18" charset="0"/>
              </a:rPr>
              <a:t>.</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Ejecución de encuesta semiestructurada.</a:t>
            </a:r>
          </a:p>
          <a:p>
            <a:pPr lvl="0"/>
            <a:endParaRPr lang="es-CR"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Realización de grupos focales en las mismas sedes seleccionadas.</a:t>
            </a:r>
          </a:p>
          <a:p>
            <a:pPr lvl="0"/>
            <a:endParaRPr lang="es-MX" sz="2000" dirty="0">
              <a:latin typeface="Times New Roman" panose="02020603050405020304" pitchFamily="18" charset="0"/>
              <a:cs typeface="Times New Roman" panose="02020603050405020304" pitchFamily="18" charset="0"/>
            </a:endParaRPr>
          </a:p>
          <a:p>
            <a:pPr lvl="0"/>
            <a:r>
              <a:rPr lang="es-MX" sz="2000" dirty="0">
                <a:latin typeface="Times New Roman" panose="02020603050405020304" pitchFamily="18" charset="0"/>
                <a:cs typeface="Times New Roman" panose="02020603050405020304" pitchFamily="18" charset="0"/>
              </a:rPr>
              <a:t>Aplicación de un taller sobre discapacidad y las necesidades de investigación, en donde participarían tanto investigadores como personas con discapacidad.</a:t>
            </a:r>
            <a:endParaRPr lang="es-CR" sz="2000" dirty="0">
              <a:latin typeface="Times New Roman" panose="02020603050405020304" pitchFamily="18" charset="0"/>
              <a:cs typeface="Times New Roman" panose="02020603050405020304" pitchFamily="18" charset="0"/>
            </a:endParaRPr>
          </a:p>
          <a:p>
            <a:endParaRPr lang="es-CR" sz="1050" dirty="0"/>
          </a:p>
        </p:txBody>
      </p:sp>
    </p:spTree>
    <p:extLst>
      <p:ext uri="{BB962C8B-B14F-4D97-AF65-F5344CB8AC3E}">
        <p14:creationId xmlns:p14="http://schemas.microsoft.com/office/powerpoint/2010/main" val="1509542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70B03215-CF37-47EA-895D-820F0CE4114A}"/>
              </a:ext>
            </a:extLst>
          </p:cNvPr>
          <p:cNvSpPr>
            <a:spLocks noGrp="1"/>
          </p:cNvSpPr>
          <p:nvPr>
            <p:ph type="title"/>
          </p:nvPr>
        </p:nvSpPr>
        <p:spPr>
          <a:xfrm>
            <a:off x="7701329" y="326798"/>
            <a:ext cx="4204137" cy="1342754"/>
          </a:xfrm>
        </p:spPr>
        <p:txBody>
          <a:bodyPr>
            <a:normAutofit/>
          </a:bodyPr>
          <a:lstStyle/>
          <a:p>
            <a:pPr algn="ctr"/>
            <a:r>
              <a:rPr lang="es-CR" sz="3600" b="1" dirty="0">
                <a:latin typeface="Times New Roman" panose="02020603050405020304" pitchFamily="18" charset="0"/>
                <a:cs typeface="Times New Roman" panose="02020603050405020304" pitchFamily="18" charset="0"/>
              </a:rPr>
              <a:t>Metodología aplicada </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C75DF35F-B276-401A-AF91-C3A4FC904B03}"/>
              </a:ext>
            </a:extLst>
          </p:cNvPr>
          <p:cNvSpPr>
            <a:spLocks noGrp="1"/>
          </p:cNvSpPr>
          <p:nvPr>
            <p:ph idx="1"/>
          </p:nvPr>
        </p:nvSpPr>
        <p:spPr>
          <a:xfrm>
            <a:off x="183929" y="1669552"/>
            <a:ext cx="5649314" cy="4829722"/>
          </a:xfrm>
        </p:spPr>
        <p:txBody>
          <a:bodyPr anchor="ctr">
            <a:normAutofit/>
          </a:bodyPr>
          <a:lstStyle/>
          <a:p>
            <a:pPr lvl="0"/>
            <a:r>
              <a:rPr lang="es-MX" dirty="0">
                <a:latin typeface="Times New Roman" panose="02020603050405020304" pitchFamily="18" charset="0"/>
                <a:cs typeface="Times New Roman" panose="02020603050405020304" pitchFamily="18" charset="0"/>
              </a:rPr>
              <a:t>Sondeo en todas las Universidades Públicas del país</a:t>
            </a:r>
            <a:r>
              <a:rPr lang="es-CR" dirty="0">
                <a:latin typeface="Times New Roman" panose="02020603050405020304" pitchFamily="18" charset="0"/>
                <a:cs typeface="Times New Roman" panose="02020603050405020304" pitchFamily="18" charset="0"/>
              </a:rPr>
              <a:t>.</a:t>
            </a:r>
          </a:p>
          <a:p>
            <a:pPr lvl="0"/>
            <a:endParaRPr lang="es-CR"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Ejecución de encuesta semiestructurada.</a:t>
            </a:r>
          </a:p>
          <a:p>
            <a:pPr marL="0" lvl="0" indent="0">
              <a:buNone/>
            </a:pPr>
            <a:endParaRPr lang="es-MX" dirty="0">
              <a:latin typeface="Times New Roman" panose="02020603050405020304" pitchFamily="18" charset="0"/>
              <a:cs typeface="Times New Roman" panose="02020603050405020304" pitchFamily="18" charset="0"/>
            </a:endParaRPr>
          </a:p>
          <a:p>
            <a:pPr lvl="0"/>
            <a:r>
              <a:rPr lang="es-MX" dirty="0">
                <a:latin typeface="Times New Roman" panose="02020603050405020304" pitchFamily="18" charset="0"/>
                <a:cs typeface="Times New Roman" panose="02020603050405020304" pitchFamily="18" charset="0"/>
              </a:rPr>
              <a:t>Aplicación de un taller sobre discapacidad y las necesidades de investigación.</a:t>
            </a:r>
            <a:endParaRPr lang="es-CR" sz="1200" dirty="0"/>
          </a:p>
        </p:txBody>
      </p:sp>
    </p:spTree>
    <p:extLst>
      <p:ext uri="{BB962C8B-B14F-4D97-AF65-F5344CB8AC3E}">
        <p14:creationId xmlns:p14="http://schemas.microsoft.com/office/powerpoint/2010/main" val="211819785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2799</Words>
  <Application>Microsoft Office PowerPoint</Application>
  <PresentationFormat>Panorámica</PresentationFormat>
  <Paragraphs>253</Paragraphs>
  <Slides>41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41</vt:i4>
      </vt:variant>
    </vt:vector>
  </HeadingPairs>
  <TitlesOfParts>
    <vt:vector size="46" baseType="lpstr">
      <vt:lpstr>Arial</vt:lpstr>
      <vt:lpstr>Calibri</vt:lpstr>
      <vt:lpstr>Calibri Light</vt:lpstr>
      <vt:lpstr>Times New Roman</vt:lpstr>
      <vt:lpstr>Tema de Office</vt:lpstr>
      <vt:lpstr>Agenda de Investigación sobre la discapacidad: expectativas y retos </vt:lpstr>
      <vt:lpstr>Contratación de servicios para la construcción de una propuesta de agenda de investigación sobre discapacidad y estudio de los perfiles de investigadores sobre discapacidad en las universidades estatales </vt:lpstr>
      <vt:lpstr>Equipo de trabajo</vt:lpstr>
      <vt:lpstr>Equipo de apoyo en trabajo de campo: </vt:lpstr>
      <vt:lpstr>Objetivos del estudio</vt:lpstr>
      <vt:lpstr>Presentación de PowerPoint</vt:lpstr>
      <vt:lpstr>Presentación de PowerPoint</vt:lpstr>
      <vt:lpstr>Metodología propuesta</vt:lpstr>
      <vt:lpstr>Metodología aplicada </vt:lpstr>
      <vt:lpstr>Presentación de PowerPoint</vt:lpstr>
      <vt:lpstr>Experiencia </vt:lpstr>
      <vt:lpstr>Presentación de PowerPoint</vt:lpstr>
      <vt:lpstr>Presentación de PowerPoint</vt:lpstr>
      <vt:lpstr>Interés en el tema</vt:lpstr>
      <vt:lpstr>Presentación de PowerPoint</vt:lpstr>
      <vt:lpstr>Enfoque utilizado en investigación</vt:lpstr>
      <vt:lpstr>Presentación de PowerPoint</vt:lpstr>
      <vt:lpstr>Disposición </vt:lpstr>
      <vt:lpstr>Presentación de PowerPoint</vt:lpstr>
      <vt:lpstr>Presentación de PowerPoint</vt:lpstr>
      <vt:lpstr>Presentación de PowerPoint</vt:lpstr>
      <vt:lpstr>Ejes temáticos propuestos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Enfoques</vt:lpstr>
      <vt:lpstr>Presentación de PowerPoint</vt:lpstr>
      <vt:lpstr>Propuesta de operación</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 ULLOA GOMEZ</dc:creator>
  <cp:lastModifiedBy>Ilse Herrera Arias</cp:lastModifiedBy>
  <cp:revision>17</cp:revision>
  <dcterms:created xsi:type="dcterms:W3CDTF">2019-10-15T19:45:26Z</dcterms:created>
  <dcterms:modified xsi:type="dcterms:W3CDTF">2022-02-15T21:35:54Z</dcterms:modified>
</cp:coreProperties>
</file>